
<file path=[Content_Types].xml><?xml version="1.0" encoding="utf-8"?>
<Types xmlns="http://schemas.openxmlformats.org/package/2006/content-types">
  <Default Extension="emf" ContentType="image/x-emf"/>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 id="2147483700" r:id="rId2"/>
  </p:sldMasterIdLst>
  <p:notesMasterIdLst>
    <p:notesMasterId r:id="rId22"/>
  </p:notesMasterIdLst>
  <p:handoutMasterIdLst>
    <p:handoutMasterId r:id="rId23"/>
  </p:handoutMasterIdLst>
  <p:sldIdLst>
    <p:sldId id="256" r:id="rId3"/>
    <p:sldId id="465" r:id="rId4"/>
    <p:sldId id="466" r:id="rId5"/>
    <p:sldId id="467" r:id="rId6"/>
    <p:sldId id="468" r:id="rId7"/>
    <p:sldId id="475" r:id="rId8"/>
    <p:sldId id="476" r:id="rId9"/>
    <p:sldId id="474" r:id="rId10"/>
    <p:sldId id="489" r:id="rId11"/>
    <p:sldId id="490" r:id="rId12"/>
    <p:sldId id="472" r:id="rId13"/>
    <p:sldId id="473" r:id="rId14"/>
    <p:sldId id="478" r:id="rId15"/>
    <p:sldId id="479" r:id="rId16"/>
    <p:sldId id="477" r:id="rId17"/>
    <p:sldId id="471" r:id="rId18"/>
    <p:sldId id="463" r:id="rId19"/>
    <p:sldId id="464" r:id="rId20"/>
    <p:sldId id="440" r:id="rId21"/>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7" autoAdjust="0"/>
    <p:restoredTop sz="92893" autoAdjust="0"/>
  </p:normalViewPr>
  <p:slideViewPr>
    <p:cSldViewPr>
      <p:cViewPr varScale="1">
        <p:scale>
          <a:sx n="79" d="100"/>
          <a:sy n="79" d="100"/>
        </p:scale>
        <p:origin x="13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71683"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71684"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71685"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59ACA99-18C3-495F-893A-21F817EA4510}" type="slidenum">
              <a:rPr lang="sv-SE"/>
              <a:pPr/>
              <a:t>‹#›</a:t>
            </a:fld>
            <a:endParaRPr lang="sv-SE"/>
          </a:p>
        </p:txBody>
      </p:sp>
    </p:spTree>
    <p:extLst>
      <p:ext uri="{BB962C8B-B14F-4D97-AF65-F5344CB8AC3E}">
        <p14:creationId xmlns:p14="http://schemas.microsoft.com/office/powerpoint/2010/main" val="1842656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sv-SE"/>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sv-SE"/>
          </a:p>
        </p:txBody>
      </p:sp>
      <p:sp>
        <p:nvSpPr>
          <p:cNvPr id="3076"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sv-SE"/>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C37B356-7248-49C6-9698-E51351D82201}" type="slidenum">
              <a:rPr lang="sv-SE"/>
              <a:pPr/>
              <a:t>‹#›</a:t>
            </a:fld>
            <a:endParaRPr lang="sv-SE"/>
          </a:p>
        </p:txBody>
      </p:sp>
    </p:spTree>
    <p:extLst>
      <p:ext uri="{BB962C8B-B14F-4D97-AF65-F5344CB8AC3E}">
        <p14:creationId xmlns:p14="http://schemas.microsoft.com/office/powerpoint/2010/main" val="12490370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68D484-DE40-47E2-944D-8BCFF3645BD0}" type="slidenum">
              <a:rPr lang="sv-SE"/>
              <a:pPr/>
              <a:t>1</a:t>
            </a:fld>
            <a:endParaRPr lang="sv-SE"/>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sv-SE" dirty="0"/>
          </a:p>
        </p:txBody>
      </p:sp>
    </p:spTree>
    <p:extLst>
      <p:ext uri="{BB962C8B-B14F-4D97-AF65-F5344CB8AC3E}">
        <p14:creationId xmlns:p14="http://schemas.microsoft.com/office/powerpoint/2010/main" val="144683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7C37B356-7248-49C6-9698-E51351D82201}" type="slidenum">
              <a:rPr lang="sv-SE" smtClean="0"/>
              <a:pPr/>
              <a:t>2</a:t>
            </a:fld>
            <a:endParaRPr lang="sv-SE"/>
          </a:p>
        </p:txBody>
      </p:sp>
    </p:spTree>
    <p:extLst>
      <p:ext uri="{BB962C8B-B14F-4D97-AF65-F5344CB8AC3E}">
        <p14:creationId xmlns:p14="http://schemas.microsoft.com/office/powerpoint/2010/main" val="3819727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3D43E-98B8-4825-A58C-A8D28F36DC8D}" type="slidenum">
              <a:rPr lang="sv-SE"/>
              <a:pPr/>
              <a:t>17</a:t>
            </a:fld>
            <a:endParaRPr lang="sv-SE"/>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sv-SE" sz="1200" kern="1200" baseline="0" dirty="0">
                <a:solidFill>
                  <a:schemeClr val="tx1"/>
                </a:solidFill>
                <a:latin typeface="Arial" charset="0"/>
                <a:ea typeface="+mn-ea"/>
                <a:cs typeface="+mn-cs"/>
              </a:rPr>
              <a:t>Styrelsen föreslog att spelar- och medlemsavgifter för 2011 ska vara som</a:t>
            </a:r>
          </a:p>
          <a:p>
            <a:r>
              <a:rPr lang="sv-SE" sz="1200" kern="1200" baseline="0" dirty="0">
                <a:solidFill>
                  <a:schemeClr val="tx1"/>
                </a:solidFill>
                <a:latin typeface="Arial" charset="0"/>
                <a:ea typeface="+mn-ea"/>
                <a:cs typeface="+mn-cs"/>
              </a:rPr>
              <a:t>följer (2010 inom parentes):</a:t>
            </a:r>
          </a:p>
          <a:p>
            <a:r>
              <a:rPr lang="sv-SE" sz="1200" kern="1200" baseline="0" dirty="0">
                <a:solidFill>
                  <a:schemeClr val="tx1"/>
                </a:solidFill>
                <a:latin typeface="Arial" charset="0"/>
                <a:ea typeface="+mn-ea"/>
                <a:cs typeface="+mn-cs"/>
              </a:rPr>
              <a:t>• Medlemsavgift </a:t>
            </a:r>
            <a:r>
              <a:rPr lang="sv-SE" sz="1200" b="1" kern="1200" baseline="0" dirty="0">
                <a:solidFill>
                  <a:schemeClr val="tx1"/>
                </a:solidFill>
                <a:latin typeface="Arial" charset="0"/>
                <a:ea typeface="+mn-ea"/>
                <a:cs typeface="+mn-cs"/>
              </a:rPr>
              <a:t>300 kr. (225 kr)</a:t>
            </a:r>
          </a:p>
          <a:p>
            <a:r>
              <a:rPr lang="da-DK" sz="1200" kern="1200" baseline="0" dirty="0">
                <a:solidFill>
                  <a:schemeClr val="tx1"/>
                </a:solidFill>
                <a:latin typeface="Arial" charset="0"/>
                <a:ea typeface="+mn-ea"/>
                <a:cs typeface="+mn-cs"/>
              </a:rPr>
              <a:t>• </a:t>
            </a:r>
            <a:r>
              <a:rPr lang="da-DK" sz="1200" kern="1200" baseline="0" dirty="0" err="1">
                <a:solidFill>
                  <a:schemeClr val="tx1"/>
                </a:solidFill>
                <a:latin typeface="Arial" charset="0"/>
                <a:ea typeface="+mn-ea"/>
                <a:cs typeface="+mn-cs"/>
              </a:rPr>
              <a:t>Medlemmar</a:t>
            </a:r>
            <a:r>
              <a:rPr lang="da-DK" sz="1200" kern="1200" baseline="0" dirty="0">
                <a:solidFill>
                  <a:schemeClr val="tx1"/>
                </a:solidFill>
                <a:latin typeface="Arial" charset="0"/>
                <a:ea typeface="+mn-ea"/>
                <a:cs typeface="+mn-cs"/>
              </a:rPr>
              <a:t>, ej aktiv 100 </a:t>
            </a:r>
            <a:r>
              <a:rPr lang="da-DK" sz="1200" kern="1200" baseline="0" dirty="0" err="1">
                <a:solidFill>
                  <a:schemeClr val="tx1"/>
                </a:solidFill>
                <a:latin typeface="Arial" charset="0"/>
                <a:ea typeface="+mn-ea"/>
                <a:cs typeface="+mn-cs"/>
              </a:rPr>
              <a:t>kr</a:t>
            </a:r>
            <a:r>
              <a:rPr lang="da-DK" sz="1200" kern="1200" baseline="0" dirty="0">
                <a:solidFill>
                  <a:schemeClr val="tx1"/>
                </a:solidFill>
                <a:latin typeface="Arial" charset="0"/>
                <a:ea typeface="+mn-ea"/>
                <a:cs typeface="+mn-cs"/>
              </a:rPr>
              <a:t> (000 </a:t>
            </a:r>
            <a:r>
              <a:rPr lang="da-DK" sz="1200" kern="1200" baseline="0" dirty="0" err="1">
                <a:solidFill>
                  <a:schemeClr val="tx1"/>
                </a:solidFill>
                <a:latin typeface="Arial" charset="0"/>
                <a:ea typeface="+mn-ea"/>
                <a:cs typeface="+mn-cs"/>
              </a:rPr>
              <a:t>kr</a:t>
            </a:r>
            <a:r>
              <a:rPr lang="da-DK" sz="1200" kern="1200" baseline="0" dirty="0">
                <a:solidFill>
                  <a:schemeClr val="tx1"/>
                </a:solidFill>
                <a:latin typeface="Arial" charset="0"/>
                <a:ea typeface="+mn-ea"/>
                <a:cs typeface="+mn-cs"/>
              </a:rPr>
              <a:t>)</a:t>
            </a:r>
          </a:p>
          <a:p>
            <a:r>
              <a:rPr lang="sv-SE" sz="1200" kern="1200" baseline="0" dirty="0">
                <a:solidFill>
                  <a:schemeClr val="tx1"/>
                </a:solidFill>
                <a:latin typeface="Arial" charset="0"/>
                <a:ea typeface="+mn-ea"/>
                <a:cs typeface="+mn-cs"/>
              </a:rPr>
              <a:t>• Familjemedlemskap utgår (350)</a:t>
            </a:r>
          </a:p>
          <a:p>
            <a:r>
              <a:rPr lang="nn-NO" sz="1200" kern="1200" baseline="0" dirty="0">
                <a:solidFill>
                  <a:schemeClr val="tx1"/>
                </a:solidFill>
                <a:latin typeface="Arial" charset="0"/>
                <a:ea typeface="+mn-ea"/>
                <a:cs typeface="+mn-cs"/>
              </a:rPr>
              <a:t>• Spelaravgift 5-manna </a:t>
            </a:r>
            <a:r>
              <a:rPr lang="nn-NO" sz="1200" b="1" kern="1200" baseline="0" dirty="0">
                <a:solidFill>
                  <a:schemeClr val="tx1"/>
                </a:solidFill>
                <a:latin typeface="Arial" charset="0"/>
                <a:ea typeface="+mn-ea"/>
                <a:cs typeface="+mn-cs"/>
              </a:rPr>
              <a:t>900 kr (900)</a:t>
            </a:r>
          </a:p>
          <a:p>
            <a:r>
              <a:rPr lang="sv-SE" sz="1200" kern="1200" baseline="0" dirty="0">
                <a:solidFill>
                  <a:schemeClr val="tx1"/>
                </a:solidFill>
                <a:latin typeface="Arial" charset="0"/>
                <a:ea typeface="+mn-ea"/>
                <a:cs typeface="+mn-cs"/>
              </a:rPr>
              <a:t>• Spelaravgift 7 &amp; 11manna </a:t>
            </a:r>
            <a:r>
              <a:rPr lang="sv-SE" sz="1200" b="1" kern="1200" baseline="0" dirty="0">
                <a:solidFill>
                  <a:schemeClr val="tx1"/>
                </a:solidFill>
                <a:latin typeface="Arial" charset="0"/>
                <a:ea typeface="+mn-ea"/>
                <a:cs typeface="+mn-cs"/>
              </a:rPr>
              <a:t>1.100 kr + 1300 (oförändrat)</a:t>
            </a:r>
          </a:p>
          <a:p>
            <a:r>
              <a:rPr lang="sv-SE" sz="1200" kern="1200" baseline="0" dirty="0">
                <a:solidFill>
                  <a:schemeClr val="tx1"/>
                </a:solidFill>
                <a:latin typeface="Arial" charset="0"/>
                <a:ea typeface="+mn-ea"/>
                <a:cs typeface="+mn-cs"/>
              </a:rPr>
              <a:t>• Spelaravgift över 15 år </a:t>
            </a:r>
            <a:r>
              <a:rPr lang="sv-SE" sz="1200" b="1" kern="1200" baseline="0" dirty="0">
                <a:solidFill>
                  <a:schemeClr val="tx1"/>
                </a:solidFill>
                <a:latin typeface="Arial" charset="0"/>
                <a:ea typeface="+mn-ea"/>
                <a:cs typeface="+mn-cs"/>
              </a:rPr>
              <a:t>1.500 kr (1.500)</a:t>
            </a:r>
          </a:p>
          <a:p>
            <a:r>
              <a:rPr lang="sv-SE" sz="1200" b="1" kern="1200" baseline="0" dirty="0">
                <a:solidFill>
                  <a:schemeClr val="tx1"/>
                </a:solidFill>
                <a:latin typeface="Arial" charset="0"/>
                <a:ea typeface="+mn-ea"/>
                <a:cs typeface="+mn-cs"/>
              </a:rPr>
              <a:t>Övrigt, förtydliganden:</a:t>
            </a:r>
          </a:p>
          <a:p>
            <a:r>
              <a:rPr lang="sv-SE" sz="1200" kern="1200" baseline="0" dirty="0">
                <a:solidFill>
                  <a:schemeClr val="tx1"/>
                </a:solidFill>
                <a:latin typeface="Arial" charset="0"/>
                <a:ea typeface="+mn-ea"/>
                <a:cs typeface="+mn-cs"/>
              </a:rPr>
              <a:t>• Medlem, ej aktiv har rösträtt på årsmöte</a:t>
            </a:r>
          </a:p>
          <a:p>
            <a:r>
              <a:rPr lang="sv-SE" sz="1200" kern="1200" baseline="0" dirty="0">
                <a:solidFill>
                  <a:schemeClr val="tx1"/>
                </a:solidFill>
                <a:latin typeface="Arial" charset="0"/>
                <a:ea typeface="+mn-ea"/>
                <a:cs typeface="+mn-cs"/>
              </a:rPr>
              <a:t>• Halv spelaravgift från 1 augusti</a:t>
            </a:r>
          </a:p>
          <a:p>
            <a:r>
              <a:rPr lang="sv-SE" sz="1200" kern="1200" baseline="0" dirty="0">
                <a:solidFill>
                  <a:schemeClr val="tx1"/>
                </a:solidFill>
                <a:latin typeface="Arial" charset="0"/>
                <a:ea typeface="+mn-ea"/>
                <a:cs typeface="+mn-cs"/>
              </a:rPr>
              <a:t>• Tre provträningar utan avgift</a:t>
            </a:r>
          </a:p>
          <a:p>
            <a:r>
              <a:rPr lang="sv-SE" sz="1200" kern="1200" baseline="0" dirty="0">
                <a:solidFill>
                  <a:schemeClr val="tx1"/>
                </a:solidFill>
                <a:latin typeface="Arial" charset="0"/>
                <a:ea typeface="+mn-ea"/>
                <a:cs typeface="+mn-cs"/>
              </a:rPr>
              <a:t>• Avgift för lag som ej lämnar in </a:t>
            </a:r>
            <a:r>
              <a:rPr lang="sv-SE" sz="1200" kern="1200" baseline="0" dirty="0" err="1">
                <a:solidFill>
                  <a:schemeClr val="tx1"/>
                </a:solidFill>
                <a:latin typeface="Arial" charset="0"/>
                <a:ea typeface="+mn-ea"/>
                <a:cs typeface="+mn-cs"/>
              </a:rPr>
              <a:t>lok-rapport</a:t>
            </a:r>
            <a:r>
              <a:rPr lang="sv-SE" sz="1200" kern="1200" baseline="0" dirty="0">
                <a:solidFill>
                  <a:schemeClr val="tx1"/>
                </a:solidFill>
                <a:latin typeface="Arial" charset="0"/>
                <a:ea typeface="+mn-ea"/>
                <a:cs typeface="+mn-cs"/>
              </a:rPr>
              <a:t> i tid.</a:t>
            </a:r>
          </a:p>
          <a:p>
            <a:r>
              <a:rPr lang="sv-SE" sz="1200" kern="1200" baseline="0" dirty="0">
                <a:solidFill>
                  <a:schemeClr val="tx1"/>
                </a:solidFill>
                <a:latin typeface="Arial" charset="0"/>
                <a:ea typeface="+mn-ea"/>
                <a:cs typeface="+mn-cs"/>
              </a:rPr>
              <a:t>• </a:t>
            </a:r>
            <a:r>
              <a:rPr lang="sv-SE" sz="1200" kern="1200" baseline="0" dirty="0" err="1">
                <a:solidFill>
                  <a:schemeClr val="tx1"/>
                </a:solidFill>
                <a:latin typeface="Arial" charset="0"/>
                <a:ea typeface="+mn-ea"/>
                <a:cs typeface="+mn-cs"/>
              </a:rPr>
              <a:t>Köavgift</a:t>
            </a:r>
            <a:r>
              <a:rPr lang="sv-SE" sz="1200" kern="1200" baseline="0" dirty="0">
                <a:solidFill>
                  <a:schemeClr val="tx1"/>
                </a:solidFill>
                <a:latin typeface="Arial" charset="0"/>
                <a:ea typeface="+mn-ea"/>
                <a:cs typeface="+mn-cs"/>
              </a:rPr>
              <a:t> om styrelsen så beslutar under året</a:t>
            </a:r>
          </a:p>
          <a:p>
            <a:r>
              <a:rPr lang="sv-SE" sz="1200" kern="1200" baseline="0" dirty="0">
                <a:solidFill>
                  <a:schemeClr val="tx1"/>
                </a:solidFill>
                <a:latin typeface="Arial" charset="0"/>
                <a:ea typeface="+mn-ea"/>
                <a:cs typeface="+mn-cs"/>
              </a:rPr>
              <a:t>• Moms kan tas ut i tillägg till avgifterna ovan om föreningen blir momspliktig</a:t>
            </a:r>
          </a:p>
          <a:p>
            <a:r>
              <a:rPr lang="sv-SE" sz="1200" kern="1200" baseline="0" dirty="0">
                <a:solidFill>
                  <a:schemeClr val="tx1"/>
                </a:solidFill>
                <a:latin typeface="Arial" charset="0"/>
                <a:ea typeface="+mn-ea"/>
                <a:cs typeface="+mn-cs"/>
              </a:rPr>
              <a:t>genom lagändring</a:t>
            </a:r>
          </a:p>
          <a:p>
            <a:r>
              <a:rPr lang="sv-SE" sz="1200" kern="1200" baseline="0" dirty="0">
                <a:solidFill>
                  <a:schemeClr val="tx1"/>
                </a:solidFill>
                <a:latin typeface="Arial" charset="0"/>
                <a:ea typeface="+mn-ea"/>
                <a:cs typeface="+mn-cs"/>
              </a:rPr>
              <a:t>Mötet beslöt enligt styrelsens förslag.</a:t>
            </a:r>
            <a:endParaRPr lang="sv-SE" dirty="0"/>
          </a:p>
        </p:txBody>
      </p:sp>
    </p:spTree>
    <p:extLst>
      <p:ext uri="{BB962C8B-B14F-4D97-AF65-F5344CB8AC3E}">
        <p14:creationId xmlns:p14="http://schemas.microsoft.com/office/powerpoint/2010/main" val="6375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3D43E-98B8-4825-A58C-A8D28F36DC8D}" type="slidenum">
              <a:rPr lang="sv-SE"/>
              <a:pPr/>
              <a:t>18</a:t>
            </a:fld>
            <a:endParaRPr lang="sv-SE"/>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r>
              <a:rPr lang="sv-SE" sz="1200" kern="1200" baseline="0" dirty="0">
                <a:solidFill>
                  <a:schemeClr val="tx1"/>
                </a:solidFill>
                <a:latin typeface="Arial" charset="0"/>
                <a:ea typeface="+mn-ea"/>
                <a:cs typeface="+mn-cs"/>
              </a:rPr>
              <a:t>Styrelsen föreslog att spelar- och medlemsavgifter för 2011 ska vara som</a:t>
            </a:r>
          </a:p>
          <a:p>
            <a:r>
              <a:rPr lang="sv-SE" sz="1200" kern="1200" baseline="0" dirty="0">
                <a:solidFill>
                  <a:schemeClr val="tx1"/>
                </a:solidFill>
                <a:latin typeface="Arial" charset="0"/>
                <a:ea typeface="+mn-ea"/>
                <a:cs typeface="+mn-cs"/>
              </a:rPr>
              <a:t>följer (2010 inom parentes):</a:t>
            </a:r>
          </a:p>
          <a:p>
            <a:r>
              <a:rPr lang="sv-SE" sz="1200" kern="1200" baseline="0" dirty="0">
                <a:solidFill>
                  <a:schemeClr val="tx1"/>
                </a:solidFill>
                <a:latin typeface="Arial" charset="0"/>
                <a:ea typeface="+mn-ea"/>
                <a:cs typeface="+mn-cs"/>
              </a:rPr>
              <a:t>• Medlemsavgift </a:t>
            </a:r>
            <a:r>
              <a:rPr lang="sv-SE" sz="1200" b="1" kern="1200" baseline="0" dirty="0">
                <a:solidFill>
                  <a:schemeClr val="tx1"/>
                </a:solidFill>
                <a:latin typeface="Arial" charset="0"/>
                <a:ea typeface="+mn-ea"/>
                <a:cs typeface="+mn-cs"/>
              </a:rPr>
              <a:t>300 kr. (225 kr)</a:t>
            </a:r>
          </a:p>
          <a:p>
            <a:r>
              <a:rPr lang="da-DK" sz="1200" kern="1200" baseline="0" dirty="0">
                <a:solidFill>
                  <a:schemeClr val="tx1"/>
                </a:solidFill>
                <a:latin typeface="Arial" charset="0"/>
                <a:ea typeface="+mn-ea"/>
                <a:cs typeface="+mn-cs"/>
              </a:rPr>
              <a:t>• </a:t>
            </a:r>
            <a:r>
              <a:rPr lang="da-DK" sz="1200" kern="1200" baseline="0" dirty="0" err="1">
                <a:solidFill>
                  <a:schemeClr val="tx1"/>
                </a:solidFill>
                <a:latin typeface="Arial" charset="0"/>
                <a:ea typeface="+mn-ea"/>
                <a:cs typeface="+mn-cs"/>
              </a:rPr>
              <a:t>Medlemmar</a:t>
            </a:r>
            <a:r>
              <a:rPr lang="da-DK" sz="1200" kern="1200" baseline="0" dirty="0">
                <a:solidFill>
                  <a:schemeClr val="tx1"/>
                </a:solidFill>
                <a:latin typeface="Arial" charset="0"/>
                <a:ea typeface="+mn-ea"/>
                <a:cs typeface="+mn-cs"/>
              </a:rPr>
              <a:t>, ej aktiv 100 </a:t>
            </a:r>
            <a:r>
              <a:rPr lang="da-DK" sz="1200" kern="1200" baseline="0" dirty="0" err="1">
                <a:solidFill>
                  <a:schemeClr val="tx1"/>
                </a:solidFill>
                <a:latin typeface="Arial" charset="0"/>
                <a:ea typeface="+mn-ea"/>
                <a:cs typeface="+mn-cs"/>
              </a:rPr>
              <a:t>kr</a:t>
            </a:r>
            <a:r>
              <a:rPr lang="da-DK" sz="1200" kern="1200" baseline="0" dirty="0">
                <a:solidFill>
                  <a:schemeClr val="tx1"/>
                </a:solidFill>
                <a:latin typeface="Arial" charset="0"/>
                <a:ea typeface="+mn-ea"/>
                <a:cs typeface="+mn-cs"/>
              </a:rPr>
              <a:t> (000 </a:t>
            </a:r>
            <a:r>
              <a:rPr lang="da-DK" sz="1200" kern="1200" baseline="0" dirty="0" err="1">
                <a:solidFill>
                  <a:schemeClr val="tx1"/>
                </a:solidFill>
                <a:latin typeface="Arial" charset="0"/>
                <a:ea typeface="+mn-ea"/>
                <a:cs typeface="+mn-cs"/>
              </a:rPr>
              <a:t>kr</a:t>
            </a:r>
            <a:r>
              <a:rPr lang="da-DK" sz="1200" kern="1200" baseline="0" dirty="0">
                <a:solidFill>
                  <a:schemeClr val="tx1"/>
                </a:solidFill>
                <a:latin typeface="Arial" charset="0"/>
                <a:ea typeface="+mn-ea"/>
                <a:cs typeface="+mn-cs"/>
              </a:rPr>
              <a:t>)</a:t>
            </a:r>
          </a:p>
          <a:p>
            <a:r>
              <a:rPr lang="sv-SE" sz="1200" kern="1200" baseline="0" dirty="0">
                <a:solidFill>
                  <a:schemeClr val="tx1"/>
                </a:solidFill>
                <a:latin typeface="Arial" charset="0"/>
                <a:ea typeface="+mn-ea"/>
                <a:cs typeface="+mn-cs"/>
              </a:rPr>
              <a:t>• Familjemedlemskap utgår (350)</a:t>
            </a:r>
          </a:p>
          <a:p>
            <a:r>
              <a:rPr lang="nn-NO" sz="1200" kern="1200" baseline="0" dirty="0">
                <a:solidFill>
                  <a:schemeClr val="tx1"/>
                </a:solidFill>
                <a:latin typeface="Arial" charset="0"/>
                <a:ea typeface="+mn-ea"/>
                <a:cs typeface="+mn-cs"/>
              </a:rPr>
              <a:t>• Spelaravgift 5-manna </a:t>
            </a:r>
            <a:r>
              <a:rPr lang="nn-NO" sz="1200" b="1" kern="1200" baseline="0" dirty="0">
                <a:solidFill>
                  <a:schemeClr val="tx1"/>
                </a:solidFill>
                <a:latin typeface="Arial" charset="0"/>
                <a:ea typeface="+mn-ea"/>
                <a:cs typeface="+mn-cs"/>
              </a:rPr>
              <a:t>900 kr (900)</a:t>
            </a:r>
          </a:p>
          <a:p>
            <a:r>
              <a:rPr lang="sv-SE" sz="1200" kern="1200" baseline="0" dirty="0">
                <a:solidFill>
                  <a:schemeClr val="tx1"/>
                </a:solidFill>
                <a:latin typeface="Arial" charset="0"/>
                <a:ea typeface="+mn-ea"/>
                <a:cs typeface="+mn-cs"/>
              </a:rPr>
              <a:t>• Spelaravgift 7 &amp; 11manna </a:t>
            </a:r>
            <a:r>
              <a:rPr lang="sv-SE" sz="1200" b="1" kern="1200" baseline="0" dirty="0">
                <a:solidFill>
                  <a:schemeClr val="tx1"/>
                </a:solidFill>
                <a:latin typeface="Arial" charset="0"/>
                <a:ea typeface="+mn-ea"/>
                <a:cs typeface="+mn-cs"/>
              </a:rPr>
              <a:t>1.100 kr + 1300 (oförändrat)</a:t>
            </a:r>
          </a:p>
          <a:p>
            <a:r>
              <a:rPr lang="sv-SE" sz="1200" kern="1200" baseline="0" dirty="0">
                <a:solidFill>
                  <a:schemeClr val="tx1"/>
                </a:solidFill>
                <a:latin typeface="Arial" charset="0"/>
                <a:ea typeface="+mn-ea"/>
                <a:cs typeface="+mn-cs"/>
              </a:rPr>
              <a:t>• Spelaravgift över 15 år </a:t>
            </a:r>
            <a:r>
              <a:rPr lang="sv-SE" sz="1200" b="1" kern="1200" baseline="0" dirty="0">
                <a:solidFill>
                  <a:schemeClr val="tx1"/>
                </a:solidFill>
                <a:latin typeface="Arial" charset="0"/>
                <a:ea typeface="+mn-ea"/>
                <a:cs typeface="+mn-cs"/>
              </a:rPr>
              <a:t>1.500 kr (1.500)</a:t>
            </a:r>
          </a:p>
          <a:p>
            <a:r>
              <a:rPr lang="sv-SE" sz="1200" b="1" kern="1200" baseline="0" dirty="0">
                <a:solidFill>
                  <a:schemeClr val="tx1"/>
                </a:solidFill>
                <a:latin typeface="Arial" charset="0"/>
                <a:ea typeface="+mn-ea"/>
                <a:cs typeface="+mn-cs"/>
              </a:rPr>
              <a:t>Övrigt, förtydliganden:</a:t>
            </a:r>
          </a:p>
          <a:p>
            <a:r>
              <a:rPr lang="sv-SE" sz="1200" kern="1200" baseline="0" dirty="0">
                <a:solidFill>
                  <a:schemeClr val="tx1"/>
                </a:solidFill>
                <a:latin typeface="Arial" charset="0"/>
                <a:ea typeface="+mn-ea"/>
                <a:cs typeface="+mn-cs"/>
              </a:rPr>
              <a:t>• Medlem, ej aktiv har rösträtt på årsmöte</a:t>
            </a:r>
          </a:p>
          <a:p>
            <a:r>
              <a:rPr lang="sv-SE" sz="1200" kern="1200" baseline="0" dirty="0">
                <a:solidFill>
                  <a:schemeClr val="tx1"/>
                </a:solidFill>
                <a:latin typeface="Arial" charset="0"/>
                <a:ea typeface="+mn-ea"/>
                <a:cs typeface="+mn-cs"/>
              </a:rPr>
              <a:t>• Halv spelaravgift från 1 augusti</a:t>
            </a:r>
          </a:p>
          <a:p>
            <a:r>
              <a:rPr lang="sv-SE" sz="1200" kern="1200" baseline="0" dirty="0">
                <a:solidFill>
                  <a:schemeClr val="tx1"/>
                </a:solidFill>
                <a:latin typeface="Arial" charset="0"/>
                <a:ea typeface="+mn-ea"/>
                <a:cs typeface="+mn-cs"/>
              </a:rPr>
              <a:t>• Tre provträningar utan avgift</a:t>
            </a:r>
          </a:p>
          <a:p>
            <a:r>
              <a:rPr lang="sv-SE" sz="1200" kern="1200" baseline="0" dirty="0">
                <a:solidFill>
                  <a:schemeClr val="tx1"/>
                </a:solidFill>
                <a:latin typeface="Arial" charset="0"/>
                <a:ea typeface="+mn-ea"/>
                <a:cs typeface="+mn-cs"/>
              </a:rPr>
              <a:t>• Avgift för lag som ej lämnar in </a:t>
            </a:r>
            <a:r>
              <a:rPr lang="sv-SE" sz="1200" kern="1200" baseline="0" dirty="0" err="1">
                <a:solidFill>
                  <a:schemeClr val="tx1"/>
                </a:solidFill>
                <a:latin typeface="Arial" charset="0"/>
                <a:ea typeface="+mn-ea"/>
                <a:cs typeface="+mn-cs"/>
              </a:rPr>
              <a:t>lok-rapport</a:t>
            </a:r>
            <a:r>
              <a:rPr lang="sv-SE" sz="1200" kern="1200" baseline="0" dirty="0">
                <a:solidFill>
                  <a:schemeClr val="tx1"/>
                </a:solidFill>
                <a:latin typeface="Arial" charset="0"/>
                <a:ea typeface="+mn-ea"/>
                <a:cs typeface="+mn-cs"/>
              </a:rPr>
              <a:t> i tid.</a:t>
            </a:r>
          </a:p>
          <a:p>
            <a:r>
              <a:rPr lang="sv-SE" sz="1200" kern="1200" baseline="0" dirty="0">
                <a:solidFill>
                  <a:schemeClr val="tx1"/>
                </a:solidFill>
                <a:latin typeface="Arial" charset="0"/>
                <a:ea typeface="+mn-ea"/>
                <a:cs typeface="+mn-cs"/>
              </a:rPr>
              <a:t>• </a:t>
            </a:r>
            <a:r>
              <a:rPr lang="sv-SE" sz="1200" kern="1200" baseline="0" dirty="0" err="1">
                <a:solidFill>
                  <a:schemeClr val="tx1"/>
                </a:solidFill>
                <a:latin typeface="Arial" charset="0"/>
                <a:ea typeface="+mn-ea"/>
                <a:cs typeface="+mn-cs"/>
              </a:rPr>
              <a:t>Köavgift</a:t>
            </a:r>
            <a:r>
              <a:rPr lang="sv-SE" sz="1200" kern="1200" baseline="0" dirty="0">
                <a:solidFill>
                  <a:schemeClr val="tx1"/>
                </a:solidFill>
                <a:latin typeface="Arial" charset="0"/>
                <a:ea typeface="+mn-ea"/>
                <a:cs typeface="+mn-cs"/>
              </a:rPr>
              <a:t> om styrelsen så beslutar under året</a:t>
            </a:r>
          </a:p>
          <a:p>
            <a:r>
              <a:rPr lang="sv-SE" sz="1200" kern="1200" baseline="0" dirty="0">
                <a:solidFill>
                  <a:schemeClr val="tx1"/>
                </a:solidFill>
                <a:latin typeface="Arial" charset="0"/>
                <a:ea typeface="+mn-ea"/>
                <a:cs typeface="+mn-cs"/>
              </a:rPr>
              <a:t>• Moms kan tas ut i tillägg till avgifterna ovan om föreningen blir momspliktig</a:t>
            </a:r>
          </a:p>
          <a:p>
            <a:r>
              <a:rPr lang="sv-SE" sz="1200" kern="1200" baseline="0" dirty="0">
                <a:solidFill>
                  <a:schemeClr val="tx1"/>
                </a:solidFill>
                <a:latin typeface="Arial" charset="0"/>
                <a:ea typeface="+mn-ea"/>
                <a:cs typeface="+mn-cs"/>
              </a:rPr>
              <a:t>genom lagändring</a:t>
            </a:r>
          </a:p>
          <a:p>
            <a:r>
              <a:rPr lang="sv-SE" sz="1200" kern="1200" baseline="0" dirty="0">
                <a:solidFill>
                  <a:schemeClr val="tx1"/>
                </a:solidFill>
                <a:latin typeface="Arial" charset="0"/>
                <a:ea typeface="+mn-ea"/>
                <a:cs typeface="+mn-cs"/>
              </a:rPr>
              <a:t>Mötet beslöt enligt styrelsens förslag.</a:t>
            </a:r>
            <a:endParaRPr lang="sv-SE" dirty="0"/>
          </a:p>
        </p:txBody>
      </p:sp>
    </p:spTree>
    <p:extLst>
      <p:ext uri="{BB962C8B-B14F-4D97-AF65-F5344CB8AC3E}">
        <p14:creationId xmlns:p14="http://schemas.microsoft.com/office/powerpoint/2010/main" val="2248131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fld id="{D93F660C-5915-4EFD-9DC3-CE2E3CD6FF03}" type="datetime1">
              <a:rPr lang="sv-SE"/>
              <a:pPr/>
              <a:t>2024-03-01</a:t>
            </a:fld>
            <a:endParaRPr lang="sv-SE"/>
          </a:p>
        </p:txBody>
      </p:sp>
      <p:sp>
        <p:nvSpPr>
          <p:cNvPr id="5" name="Platshållare för sidfot 4"/>
          <p:cNvSpPr>
            <a:spLocks noGrp="1"/>
          </p:cNvSpPr>
          <p:nvPr>
            <p:ph type="ftr" sz="quarter" idx="11"/>
          </p:nvPr>
        </p:nvSpPr>
        <p:spPr/>
        <p:txBody>
          <a:bodyPr/>
          <a:lstStyle>
            <a:lvl1pPr>
              <a:defRPr/>
            </a:lvl1pPr>
          </a:lstStyle>
          <a:p>
            <a:r>
              <a:rPr lang="sv-SE"/>
              <a:t>Årsmöte 2010</a:t>
            </a:r>
          </a:p>
        </p:txBody>
      </p:sp>
      <p:sp>
        <p:nvSpPr>
          <p:cNvPr id="6" name="Platshållare för bildnummer 5"/>
          <p:cNvSpPr>
            <a:spLocks noGrp="1"/>
          </p:cNvSpPr>
          <p:nvPr>
            <p:ph type="sldNum" sz="quarter" idx="12"/>
          </p:nvPr>
        </p:nvSpPr>
        <p:spPr/>
        <p:txBody>
          <a:bodyPr/>
          <a:lstStyle>
            <a:lvl1pPr>
              <a:defRPr/>
            </a:lvl1pPr>
          </a:lstStyle>
          <a:p>
            <a:fld id="{4A7A0267-F4C8-4F24-860D-14572593813E}" type="slidenum">
              <a:rPr lang="sv-SE"/>
              <a:pPr/>
              <a:t>‹#›</a:t>
            </a:fld>
            <a:endParaRPr lang="sv-SE"/>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20BB3680-13EE-458F-A6F6-E908E22C9BB3}" type="datetime1">
              <a:rPr lang="sv-SE"/>
              <a:pPr/>
              <a:t>2024-03-01</a:t>
            </a:fld>
            <a:endParaRPr lang="sv-SE"/>
          </a:p>
        </p:txBody>
      </p:sp>
      <p:sp>
        <p:nvSpPr>
          <p:cNvPr id="5" name="Platshållare för sidfot 4"/>
          <p:cNvSpPr>
            <a:spLocks noGrp="1"/>
          </p:cNvSpPr>
          <p:nvPr>
            <p:ph type="ftr" sz="quarter" idx="11"/>
          </p:nvPr>
        </p:nvSpPr>
        <p:spPr/>
        <p:txBody>
          <a:bodyPr/>
          <a:lstStyle>
            <a:lvl1pPr>
              <a:defRPr/>
            </a:lvl1pPr>
          </a:lstStyle>
          <a:p>
            <a:r>
              <a:rPr lang="sv-SE"/>
              <a:t>Årsmöte 2010</a:t>
            </a:r>
          </a:p>
        </p:txBody>
      </p:sp>
      <p:sp>
        <p:nvSpPr>
          <p:cNvPr id="6" name="Platshållare för bildnummer 5"/>
          <p:cNvSpPr>
            <a:spLocks noGrp="1"/>
          </p:cNvSpPr>
          <p:nvPr>
            <p:ph type="sldNum" sz="quarter" idx="12"/>
          </p:nvPr>
        </p:nvSpPr>
        <p:spPr/>
        <p:txBody>
          <a:bodyPr/>
          <a:lstStyle>
            <a:lvl1pPr>
              <a:defRPr/>
            </a:lvl1pPr>
          </a:lstStyle>
          <a:p>
            <a:fld id="{AAC9932C-9CBF-4C40-9734-9FD58915C8B3}" type="slidenum">
              <a:rPr lang="sv-SE"/>
              <a:pPr/>
              <a:t>‹#›</a:t>
            </a:fld>
            <a:endParaRPr lang="sv-SE"/>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2D2E5519-366E-421F-A681-582B356B57C9}" type="datetime1">
              <a:rPr lang="sv-SE"/>
              <a:pPr/>
              <a:t>2024-03-01</a:t>
            </a:fld>
            <a:endParaRPr lang="sv-SE"/>
          </a:p>
        </p:txBody>
      </p:sp>
      <p:sp>
        <p:nvSpPr>
          <p:cNvPr id="5" name="Platshållare för sidfot 4"/>
          <p:cNvSpPr>
            <a:spLocks noGrp="1"/>
          </p:cNvSpPr>
          <p:nvPr>
            <p:ph type="ftr" sz="quarter" idx="11"/>
          </p:nvPr>
        </p:nvSpPr>
        <p:spPr/>
        <p:txBody>
          <a:bodyPr/>
          <a:lstStyle>
            <a:lvl1pPr>
              <a:defRPr/>
            </a:lvl1pPr>
          </a:lstStyle>
          <a:p>
            <a:r>
              <a:rPr lang="sv-SE"/>
              <a:t>Årsmöte 2010</a:t>
            </a:r>
          </a:p>
        </p:txBody>
      </p:sp>
      <p:sp>
        <p:nvSpPr>
          <p:cNvPr id="6" name="Platshållare för bildnummer 5"/>
          <p:cNvSpPr>
            <a:spLocks noGrp="1"/>
          </p:cNvSpPr>
          <p:nvPr>
            <p:ph type="sldNum" sz="quarter" idx="12"/>
          </p:nvPr>
        </p:nvSpPr>
        <p:spPr/>
        <p:txBody>
          <a:bodyPr/>
          <a:lstStyle>
            <a:lvl1pPr>
              <a:defRPr/>
            </a:lvl1pPr>
          </a:lstStyle>
          <a:p>
            <a:fld id="{A0FA0B68-E9E5-4D6F-B7F7-71A56FA70901}" type="slidenum">
              <a:rPr lang="sv-SE"/>
              <a:pPr/>
              <a:t>‹#›</a:t>
            </a:fld>
            <a:endParaRPr lang="sv-SE"/>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Rubrik och diagram eller organisationsschema">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p>
            <a:r>
              <a:rPr lang="sv-SE"/>
              <a:t>Klicka här för att ändra format</a:t>
            </a:r>
          </a:p>
        </p:txBody>
      </p:sp>
      <p:sp>
        <p:nvSpPr>
          <p:cNvPr id="3" name="Platshållare för SmartArt 2"/>
          <p:cNvSpPr>
            <a:spLocks noGrp="1"/>
          </p:cNvSpPr>
          <p:nvPr>
            <p:ph type="dgm" idx="1"/>
          </p:nvPr>
        </p:nvSpPr>
        <p:spPr>
          <a:xfrm>
            <a:off x="457200" y="1600200"/>
            <a:ext cx="8229600" cy="4525963"/>
          </a:xfrm>
        </p:spPr>
        <p:txBody>
          <a:bodyPr/>
          <a:lstStyle/>
          <a:p>
            <a:endParaRPr lang="sv-SE"/>
          </a:p>
        </p:txBody>
      </p:sp>
      <p:sp>
        <p:nvSpPr>
          <p:cNvPr id="4" name="Platshållare för datum 3"/>
          <p:cNvSpPr>
            <a:spLocks noGrp="1"/>
          </p:cNvSpPr>
          <p:nvPr>
            <p:ph type="dt" sz="half" idx="10"/>
          </p:nvPr>
        </p:nvSpPr>
        <p:spPr>
          <a:xfrm>
            <a:off x="457200" y="6245225"/>
            <a:ext cx="2133600" cy="476250"/>
          </a:xfrm>
        </p:spPr>
        <p:txBody>
          <a:bodyPr/>
          <a:lstStyle>
            <a:lvl1pPr>
              <a:defRPr/>
            </a:lvl1pPr>
          </a:lstStyle>
          <a:p>
            <a:fld id="{E41736B3-2381-459B-BC14-EAC833D53C51}" type="datetime1">
              <a:rPr lang="sv-SE"/>
              <a:pPr/>
              <a:t>2024-03-01</a:t>
            </a:fld>
            <a:endParaRPr lang="sv-SE"/>
          </a:p>
        </p:txBody>
      </p:sp>
      <p:sp>
        <p:nvSpPr>
          <p:cNvPr id="5" name="Platshållare för sidfot 4"/>
          <p:cNvSpPr>
            <a:spLocks noGrp="1"/>
          </p:cNvSpPr>
          <p:nvPr>
            <p:ph type="ftr" sz="quarter" idx="11"/>
          </p:nvPr>
        </p:nvSpPr>
        <p:spPr>
          <a:xfrm>
            <a:off x="3124200" y="6245225"/>
            <a:ext cx="2895600" cy="476250"/>
          </a:xfrm>
        </p:spPr>
        <p:txBody>
          <a:bodyPr/>
          <a:lstStyle>
            <a:lvl1pPr>
              <a:defRPr/>
            </a:lvl1pPr>
          </a:lstStyle>
          <a:p>
            <a:r>
              <a:rPr lang="sv-SE"/>
              <a:t>Årsmöte 2010</a:t>
            </a:r>
          </a:p>
        </p:txBody>
      </p:sp>
      <p:sp>
        <p:nvSpPr>
          <p:cNvPr id="6" name="Platshållare för bildnummer 5"/>
          <p:cNvSpPr>
            <a:spLocks noGrp="1"/>
          </p:cNvSpPr>
          <p:nvPr>
            <p:ph type="sldNum" sz="quarter" idx="12"/>
          </p:nvPr>
        </p:nvSpPr>
        <p:spPr>
          <a:xfrm>
            <a:off x="6553200" y="6245225"/>
            <a:ext cx="2133600" cy="476250"/>
          </a:xfrm>
        </p:spPr>
        <p:txBody>
          <a:bodyPr/>
          <a:lstStyle>
            <a:lvl1pPr>
              <a:defRPr/>
            </a:lvl1pPr>
          </a:lstStyle>
          <a:p>
            <a:fld id="{4EDBCCCF-ABF8-4B61-8A87-1F6CE8B35C21}" type="slidenum">
              <a:rPr lang="sv-SE"/>
              <a:pPr/>
              <a:t>‹#›</a:t>
            </a:fld>
            <a:endParaRPr lang="sv-SE"/>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lstStyle/>
          <a:p>
            <a:pPr lvl="0">
              <a:defRPr sz="1800"/>
            </a:pPr>
            <a:r>
              <a:rPr sz="5600" dirty="0" err="1"/>
              <a:t>Titeltext</a:t>
            </a:r>
            <a:endParaRPr sz="5600" dirty="0"/>
          </a:p>
        </p:txBody>
      </p:sp>
      <p:sp>
        <p:nvSpPr>
          <p:cNvPr id="26" name="Shape 26"/>
          <p:cNvSpPr>
            <a:spLocks noGrp="1"/>
          </p:cNvSpPr>
          <p:nvPr>
            <p:ph type="body" idx="1"/>
          </p:nvPr>
        </p:nvSpPr>
        <p:spPr>
          <a:xfrm>
            <a:off x="669726" y="1830586"/>
            <a:ext cx="3750469" cy="4420195"/>
          </a:xfrm>
          <a:prstGeom prst="rect">
            <a:avLst/>
          </a:prstGeom>
        </p:spPr>
        <p:txBody>
          <a:bodyPr/>
          <a:lstStyle>
            <a:lvl1pPr marL="241093" indent="-241093">
              <a:spcBef>
                <a:spcPts val="2250"/>
              </a:spcBef>
              <a:defRPr sz="2000">
                <a:latin typeface="Helvetica Neue Light"/>
                <a:ea typeface="Helvetica Neue Light"/>
                <a:cs typeface="Helvetica Neue Light"/>
                <a:sym typeface="Helvetica Neue Light"/>
              </a:defRPr>
            </a:lvl1pPr>
            <a:lvl2pPr marL="482186" indent="-241093">
              <a:spcBef>
                <a:spcPts val="2250"/>
              </a:spcBef>
              <a:defRPr sz="2000">
                <a:latin typeface="Helvetica Neue Light"/>
                <a:ea typeface="Helvetica Neue Light"/>
                <a:cs typeface="Helvetica Neue Light"/>
                <a:sym typeface="Helvetica Neue Light"/>
              </a:defRPr>
            </a:lvl2pPr>
            <a:lvl3pPr marL="723279" indent="-241093">
              <a:spcBef>
                <a:spcPts val="2250"/>
              </a:spcBef>
              <a:defRPr sz="2000">
                <a:latin typeface="Helvetica Neue Light"/>
                <a:ea typeface="Helvetica Neue Light"/>
                <a:cs typeface="Helvetica Neue Light"/>
                <a:sym typeface="Helvetica Neue Light"/>
              </a:defRPr>
            </a:lvl3pPr>
            <a:lvl4pPr marL="964372" indent="-241093">
              <a:spcBef>
                <a:spcPts val="2250"/>
              </a:spcBef>
              <a:defRPr sz="2000">
                <a:latin typeface="Helvetica Neue Light"/>
                <a:ea typeface="Helvetica Neue Light"/>
                <a:cs typeface="Helvetica Neue Light"/>
                <a:sym typeface="Helvetica Neue Light"/>
              </a:defRPr>
            </a:lvl4pPr>
            <a:lvl5pPr marL="1205465" indent="-241093">
              <a:spcBef>
                <a:spcPts val="2250"/>
              </a:spcBef>
              <a:defRPr sz="2000">
                <a:latin typeface="Helvetica Neue Light"/>
                <a:ea typeface="Helvetica Neue Light"/>
                <a:cs typeface="Helvetica Neue Light"/>
                <a:sym typeface="Helvetica Neue Light"/>
              </a:defRPr>
            </a:lvl5pPr>
          </a:lstStyle>
          <a:p>
            <a:pPr lvl="0">
              <a:defRPr sz="1800"/>
            </a:pPr>
            <a:r>
              <a:rPr sz="2000" dirty="0" err="1"/>
              <a:t>Brödtext</a:t>
            </a:r>
            <a:r>
              <a:rPr sz="2000" dirty="0"/>
              <a:t> </a:t>
            </a:r>
            <a:r>
              <a:rPr sz="2000" dirty="0" err="1"/>
              <a:t>nivå</a:t>
            </a:r>
            <a:r>
              <a:rPr sz="2000" dirty="0"/>
              <a:t> </a:t>
            </a:r>
            <a:r>
              <a:rPr sz="2000" dirty="0" err="1"/>
              <a:t>ett</a:t>
            </a:r>
            <a:endParaRPr sz="2000" dirty="0"/>
          </a:p>
          <a:p>
            <a:pPr lvl="1">
              <a:defRPr sz="1800"/>
            </a:pPr>
            <a:r>
              <a:rPr sz="2000" dirty="0" err="1"/>
              <a:t>Brödtext</a:t>
            </a:r>
            <a:r>
              <a:rPr sz="2000" dirty="0"/>
              <a:t> </a:t>
            </a:r>
            <a:r>
              <a:rPr sz="2000" dirty="0" err="1"/>
              <a:t>nivå</a:t>
            </a:r>
            <a:r>
              <a:rPr sz="2000" dirty="0"/>
              <a:t> </a:t>
            </a:r>
            <a:r>
              <a:rPr sz="2000" dirty="0" err="1"/>
              <a:t>två</a:t>
            </a:r>
            <a:endParaRPr sz="2000" dirty="0"/>
          </a:p>
          <a:p>
            <a:pPr lvl="2">
              <a:defRPr sz="1800"/>
            </a:pPr>
            <a:r>
              <a:rPr sz="2000" dirty="0" err="1"/>
              <a:t>Brödtext</a:t>
            </a:r>
            <a:r>
              <a:rPr sz="2000" dirty="0"/>
              <a:t> </a:t>
            </a:r>
            <a:r>
              <a:rPr sz="2000" dirty="0" err="1"/>
              <a:t>nivå</a:t>
            </a:r>
            <a:r>
              <a:rPr sz="2000" dirty="0"/>
              <a:t> </a:t>
            </a:r>
            <a:r>
              <a:rPr sz="2000" dirty="0" err="1"/>
              <a:t>tre</a:t>
            </a:r>
            <a:endParaRPr sz="2000" dirty="0"/>
          </a:p>
          <a:p>
            <a:pPr lvl="3">
              <a:defRPr sz="1800"/>
            </a:pPr>
            <a:r>
              <a:rPr sz="2000" dirty="0" err="1"/>
              <a:t>Brödtext</a:t>
            </a:r>
            <a:r>
              <a:rPr sz="2000" dirty="0"/>
              <a:t> </a:t>
            </a:r>
            <a:r>
              <a:rPr sz="2000" dirty="0" err="1"/>
              <a:t>nivå</a:t>
            </a:r>
            <a:r>
              <a:rPr sz="2000" dirty="0"/>
              <a:t> </a:t>
            </a:r>
            <a:r>
              <a:rPr sz="2000" dirty="0" err="1"/>
              <a:t>fyra</a:t>
            </a:r>
            <a:endParaRPr sz="2000" dirty="0"/>
          </a:p>
          <a:p>
            <a:pPr lvl="4">
              <a:defRPr sz="1800"/>
            </a:pPr>
            <a:r>
              <a:rPr sz="2000" dirty="0" err="1"/>
              <a:t>Brödtext</a:t>
            </a:r>
            <a:r>
              <a:rPr sz="2000" dirty="0"/>
              <a:t> </a:t>
            </a:r>
            <a:r>
              <a:rPr sz="2000" dirty="0" err="1"/>
              <a:t>nivå</a:t>
            </a:r>
            <a:r>
              <a:rPr sz="2000" dirty="0"/>
              <a:t> fem</a:t>
            </a:r>
          </a:p>
        </p:txBody>
      </p:sp>
      <p:pic>
        <p:nvPicPr>
          <p:cNvPr id="27" name="Klubbmarke.gif"/>
          <p:cNvPicPr/>
          <p:nvPr/>
        </p:nvPicPr>
        <p:blipFill>
          <a:blip r:embed="rId2" cstate="screen">
            <a:extLst>
              <a:ext uri="{28A0092B-C50C-407E-A947-70E740481C1C}">
                <a14:useLocalDpi xmlns:a14="http://schemas.microsoft.com/office/drawing/2010/main"/>
              </a:ext>
            </a:extLst>
          </a:blip>
          <a:stretch>
            <a:fillRect/>
          </a:stretch>
        </p:blipFill>
        <p:spPr>
          <a:xfrm>
            <a:off x="180885" y="5926904"/>
            <a:ext cx="551779" cy="794743"/>
          </a:xfrm>
          <a:prstGeom prst="rect">
            <a:avLst/>
          </a:prstGeom>
          <a:ln w="12700">
            <a:miter lim="400000"/>
          </a:ln>
        </p:spPr>
      </p:pic>
    </p:spTree>
    <p:extLst>
      <p:ext uri="{BB962C8B-B14F-4D97-AF65-F5344CB8AC3E}">
        <p14:creationId xmlns:p14="http://schemas.microsoft.com/office/powerpoint/2010/main" val="21643455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32A80580-73DB-4B0A-BED4-6C1C26B8C3F7}" type="datetimeFigureOut">
              <a:rPr lang="sv-SE" smtClean="0"/>
              <a:pPr/>
              <a:t>2024-03-01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3A508F-D318-45A3-A48F-86D8949C6710}"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2A80580-73DB-4B0A-BED4-6C1C26B8C3F7}" type="datetimeFigureOut">
              <a:rPr lang="sv-SE" smtClean="0"/>
              <a:pPr/>
              <a:t>2024-03-01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3A508F-D318-45A3-A48F-86D8949C6710}"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32A80580-73DB-4B0A-BED4-6C1C26B8C3F7}" type="datetimeFigureOut">
              <a:rPr lang="sv-SE" smtClean="0"/>
              <a:pPr/>
              <a:t>2024-03-01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3A508F-D318-45A3-A48F-86D8949C6710}"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32A80580-73DB-4B0A-BED4-6C1C26B8C3F7}" type="datetimeFigureOut">
              <a:rPr lang="sv-SE" smtClean="0"/>
              <a:pPr/>
              <a:t>2024-03-01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13A508F-D318-45A3-A48F-86D8949C6710}"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32A80580-73DB-4B0A-BED4-6C1C26B8C3F7}" type="datetimeFigureOut">
              <a:rPr lang="sv-SE" smtClean="0"/>
              <a:pPr/>
              <a:t>2024-03-01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C13A508F-D318-45A3-A48F-86D8949C671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32A80580-73DB-4B0A-BED4-6C1C26B8C3F7}" type="datetimeFigureOut">
              <a:rPr lang="sv-SE" smtClean="0"/>
              <a:pPr/>
              <a:t>2024-03-01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C13A508F-D318-45A3-A48F-86D8949C671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fld id="{77B3404C-DBDA-4A44-9757-B86B3021B20E}" type="datetime1">
              <a:rPr lang="sv-SE"/>
              <a:pPr/>
              <a:t>2024-03-01</a:t>
            </a:fld>
            <a:endParaRPr lang="sv-SE"/>
          </a:p>
        </p:txBody>
      </p:sp>
      <p:sp>
        <p:nvSpPr>
          <p:cNvPr id="5" name="Platshållare för sidfot 4"/>
          <p:cNvSpPr>
            <a:spLocks noGrp="1"/>
          </p:cNvSpPr>
          <p:nvPr>
            <p:ph type="ftr" sz="quarter" idx="11"/>
          </p:nvPr>
        </p:nvSpPr>
        <p:spPr/>
        <p:txBody>
          <a:bodyPr/>
          <a:lstStyle>
            <a:lvl1pPr>
              <a:defRPr/>
            </a:lvl1pPr>
          </a:lstStyle>
          <a:p>
            <a:r>
              <a:rPr lang="sv-SE"/>
              <a:t>Årsmöte 2010</a:t>
            </a:r>
          </a:p>
        </p:txBody>
      </p:sp>
      <p:sp>
        <p:nvSpPr>
          <p:cNvPr id="6" name="Platshållare för bildnummer 5"/>
          <p:cNvSpPr>
            <a:spLocks noGrp="1"/>
          </p:cNvSpPr>
          <p:nvPr>
            <p:ph type="sldNum" sz="quarter" idx="12"/>
          </p:nvPr>
        </p:nvSpPr>
        <p:spPr/>
        <p:txBody>
          <a:bodyPr/>
          <a:lstStyle>
            <a:lvl1pPr>
              <a:defRPr/>
            </a:lvl1pPr>
          </a:lstStyle>
          <a:p>
            <a:fld id="{F3D99B6A-C85C-4195-B42F-2D7F3C19C881}" type="slidenum">
              <a:rPr lang="sv-SE"/>
              <a:pPr/>
              <a:t>‹#›</a:t>
            </a:fld>
            <a:endParaRPr lang="sv-SE"/>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32A80580-73DB-4B0A-BED4-6C1C26B8C3F7}" type="datetimeFigureOut">
              <a:rPr lang="sv-SE" smtClean="0"/>
              <a:pPr/>
              <a:t>2024-03-01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C13A508F-D318-45A3-A48F-86D8949C671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2A80580-73DB-4B0A-BED4-6C1C26B8C3F7}" type="datetimeFigureOut">
              <a:rPr lang="sv-SE" smtClean="0"/>
              <a:pPr/>
              <a:t>2024-03-01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13A508F-D318-45A3-A48F-86D8949C671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32A80580-73DB-4B0A-BED4-6C1C26B8C3F7}" type="datetimeFigureOut">
              <a:rPr lang="sv-SE" smtClean="0"/>
              <a:pPr/>
              <a:t>2024-03-01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C13A508F-D318-45A3-A48F-86D8949C671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2A80580-73DB-4B0A-BED4-6C1C26B8C3F7}" type="datetimeFigureOut">
              <a:rPr lang="sv-SE" smtClean="0"/>
              <a:pPr/>
              <a:t>2024-03-01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3A508F-D318-45A3-A48F-86D8949C671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32A80580-73DB-4B0A-BED4-6C1C26B8C3F7}" type="datetimeFigureOut">
              <a:rPr lang="sv-SE" smtClean="0"/>
              <a:pPr/>
              <a:t>2024-03-01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C13A508F-D318-45A3-A48F-86D8949C6710}"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fld id="{AEE4544C-25F0-4F99-90DA-2FFC0193A96C}" type="datetime1">
              <a:rPr lang="sv-SE"/>
              <a:pPr/>
              <a:t>2024-03-01</a:t>
            </a:fld>
            <a:endParaRPr lang="sv-SE"/>
          </a:p>
        </p:txBody>
      </p:sp>
      <p:sp>
        <p:nvSpPr>
          <p:cNvPr id="5" name="Platshållare för sidfot 4"/>
          <p:cNvSpPr>
            <a:spLocks noGrp="1"/>
          </p:cNvSpPr>
          <p:nvPr>
            <p:ph type="ftr" sz="quarter" idx="11"/>
          </p:nvPr>
        </p:nvSpPr>
        <p:spPr/>
        <p:txBody>
          <a:bodyPr/>
          <a:lstStyle>
            <a:lvl1pPr>
              <a:defRPr/>
            </a:lvl1pPr>
          </a:lstStyle>
          <a:p>
            <a:r>
              <a:rPr lang="sv-SE"/>
              <a:t>Årsmöte 2010</a:t>
            </a:r>
          </a:p>
        </p:txBody>
      </p:sp>
      <p:sp>
        <p:nvSpPr>
          <p:cNvPr id="6" name="Platshållare för bildnummer 5"/>
          <p:cNvSpPr>
            <a:spLocks noGrp="1"/>
          </p:cNvSpPr>
          <p:nvPr>
            <p:ph type="sldNum" sz="quarter" idx="12"/>
          </p:nvPr>
        </p:nvSpPr>
        <p:spPr/>
        <p:txBody>
          <a:bodyPr/>
          <a:lstStyle>
            <a:lvl1pPr>
              <a:defRPr/>
            </a:lvl1pPr>
          </a:lstStyle>
          <a:p>
            <a:fld id="{4711FB56-9ADD-4535-9581-7290CA669ECC}" type="slidenum">
              <a:rPr lang="sv-SE"/>
              <a:pPr/>
              <a:t>‹#›</a:t>
            </a:fld>
            <a:endParaRPr lang="sv-SE"/>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fld id="{BDEB803C-73C1-4D19-B602-E8F855D63856}" type="datetime1">
              <a:rPr lang="sv-SE"/>
              <a:pPr/>
              <a:t>2024-03-01</a:t>
            </a:fld>
            <a:endParaRPr lang="sv-SE"/>
          </a:p>
        </p:txBody>
      </p:sp>
      <p:sp>
        <p:nvSpPr>
          <p:cNvPr id="6" name="Platshållare för sidfot 5"/>
          <p:cNvSpPr>
            <a:spLocks noGrp="1"/>
          </p:cNvSpPr>
          <p:nvPr>
            <p:ph type="ftr" sz="quarter" idx="11"/>
          </p:nvPr>
        </p:nvSpPr>
        <p:spPr/>
        <p:txBody>
          <a:bodyPr/>
          <a:lstStyle>
            <a:lvl1pPr>
              <a:defRPr/>
            </a:lvl1pPr>
          </a:lstStyle>
          <a:p>
            <a:r>
              <a:rPr lang="sv-SE" dirty="0"/>
              <a:t>Årsmöte 2013</a:t>
            </a:r>
          </a:p>
        </p:txBody>
      </p:sp>
      <p:sp>
        <p:nvSpPr>
          <p:cNvPr id="7" name="Platshållare för bildnummer 6"/>
          <p:cNvSpPr>
            <a:spLocks noGrp="1"/>
          </p:cNvSpPr>
          <p:nvPr>
            <p:ph type="sldNum" sz="quarter" idx="12"/>
          </p:nvPr>
        </p:nvSpPr>
        <p:spPr/>
        <p:txBody>
          <a:bodyPr/>
          <a:lstStyle>
            <a:lvl1pPr>
              <a:defRPr/>
            </a:lvl1pPr>
          </a:lstStyle>
          <a:p>
            <a:fld id="{81518D11-0124-4694-ACE8-F7262244ED13}" type="slidenum">
              <a:rPr lang="sv-SE"/>
              <a:pPr/>
              <a:t>‹#›</a:t>
            </a:fld>
            <a:endParaRPr lang="sv-SE"/>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lvl1pPr>
              <a:defRPr/>
            </a:lvl1pPr>
          </a:lstStyle>
          <a:p>
            <a:fld id="{C0C498E4-5F51-44D7-8AA5-BABC45A99E2B}" type="datetime1">
              <a:rPr lang="sv-SE"/>
              <a:pPr/>
              <a:t>2024-03-01</a:t>
            </a:fld>
            <a:endParaRPr lang="sv-SE"/>
          </a:p>
        </p:txBody>
      </p:sp>
      <p:sp>
        <p:nvSpPr>
          <p:cNvPr id="8" name="Platshållare för sidfot 7"/>
          <p:cNvSpPr>
            <a:spLocks noGrp="1"/>
          </p:cNvSpPr>
          <p:nvPr>
            <p:ph type="ftr" sz="quarter" idx="11"/>
          </p:nvPr>
        </p:nvSpPr>
        <p:spPr/>
        <p:txBody>
          <a:bodyPr/>
          <a:lstStyle>
            <a:lvl1pPr>
              <a:defRPr/>
            </a:lvl1pPr>
          </a:lstStyle>
          <a:p>
            <a:r>
              <a:rPr lang="sv-SE"/>
              <a:t>Årsmöte 2010</a:t>
            </a:r>
          </a:p>
        </p:txBody>
      </p:sp>
      <p:sp>
        <p:nvSpPr>
          <p:cNvPr id="9" name="Platshållare för bildnummer 8"/>
          <p:cNvSpPr>
            <a:spLocks noGrp="1"/>
          </p:cNvSpPr>
          <p:nvPr>
            <p:ph type="sldNum" sz="quarter" idx="12"/>
          </p:nvPr>
        </p:nvSpPr>
        <p:spPr/>
        <p:txBody>
          <a:bodyPr/>
          <a:lstStyle>
            <a:lvl1pPr>
              <a:defRPr/>
            </a:lvl1pPr>
          </a:lstStyle>
          <a:p>
            <a:fld id="{36D34BBB-B13E-403F-8064-0BC02F08F825}" type="slidenum">
              <a:rPr lang="sv-SE"/>
              <a:pPr/>
              <a:t>‹#›</a:t>
            </a:fld>
            <a:endParaRPr lang="sv-SE"/>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lvl1pPr>
              <a:defRPr/>
            </a:lvl1pPr>
          </a:lstStyle>
          <a:p>
            <a:fld id="{440254DC-D063-42BF-AD14-EB5522AB7D05}" type="datetime1">
              <a:rPr lang="sv-SE"/>
              <a:pPr/>
              <a:t>2024-03-01</a:t>
            </a:fld>
            <a:endParaRPr lang="sv-SE"/>
          </a:p>
        </p:txBody>
      </p:sp>
      <p:sp>
        <p:nvSpPr>
          <p:cNvPr id="4" name="Platshållare för sidfot 3"/>
          <p:cNvSpPr>
            <a:spLocks noGrp="1"/>
          </p:cNvSpPr>
          <p:nvPr>
            <p:ph type="ftr" sz="quarter" idx="11"/>
          </p:nvPr>
        </p:nvSpPr>
        <p:spPr/>
        <p:txBody>
          <a:bodyPr/>
          <a:lstStyle>
            <a:lvl1pPr>
              <a:defRPr/>
            </a:lvl1pPr>
          </a:lstStyle>
          <a:p>
            <a:r>
              <a:rPr lang="sv-SE"/>
              <a:t>Årsmöte 2010</a:t>
            </a:r>
          </a:p>
        </p:txBody>
      </p:sp>
      <p:sp>
        <p:nvSpPr>
          <p:cNvPr id="5" name="Platshållare för bildnummer 4"/>
          <p:cNvSpPr>
            <a:spLocks noGrp="1"/>
          </p:cNvSpPr>
          <p:nvPr>
            <p:ph type="sldNum" sz="quarter" idx="12"/>
          </p:nvPr>
        </p:nvSpPr>
        <p:spPr/>
        <p:txBody>
          <a:bodyPr/>
          <a:lstStyle>
            <a:lvl1pPr>
              <a:defRPr/>
            </a:lvl1pPr>
          </a:lstStyle>
          <a:p>
            <a:fld id="{E9644735-3603-4EE8-BDAA-A8807C71AD63}" type="slidenum">
              <a:rPr lang="sv-SE"/>
              <a:pPr/>
              <a:t>‹#›</a:t>
            </a:fld>
            <a:endParaRPr lang="sv-SE"/>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fld id="{E400EED0-AAA6-4256-9788-244AD57B14F9}" type="datetime1">
              <a:rPr lang="sv-SE"/>
              <a:pPr/>
              <a:t>2024-03-01</a:t>
            </a:fld>
            <a:endParaRPr lang="sv-SE"/>
          </a:p>
        </p:txBody>
      </p:sp>
      <p:sp>
        <p:nvSpPr>
          <p:cNvPr id="3" name="Platshållare för sidfot 2"/>
          <p:cNvSpPr>
            <a:spLocks noGrp="1"/>
          </p:cNvSpPr>
          <p:nvPr>
            <p:ph type="ftr" sz="quarter" idx="11"/>
          </p:nvPr>
        </p:nvSpPr>
        <p:spPr/>
        <p:txBody>
          <a:bodyPr/>
          <a:lstStyle>
            <a:lvl1pPr>
              <a:defRPr/>
            </a:lvl1pPr>
          </a:lstStyle>
          <a:p>
            <a:r>
              <a:rPr lang="sv-SE"/>
              <a:t>Årsmöte 2010</a:t>
            </a:r>
          </a:p>
        </p:txBody>
      </p:sp>
      <p:sp>
        <p:nvSpPr>
          <p:cNvPr id="4" name="Platshållare för bildnummer 3"/>
          <p:cNvSpPr>
            <a:spLocks noGrp="1"/>
          </p:cNvSpPr>
          <p:nvPr>
            <p:ph type="sldNum" sz="quarter" idx="12"/>
          </p:nvPr>
        </p:nvSpPr>
        <p:spPr/>
        <p:txBody>
          <a:bodyPr/>
          <a:lstStyle>
            <a:lvl1pPr>
              <a:defRPr/>
            </a:lvl1pPr>
          </a:lstStyle>
          <a:p>
            <a:fld id="{7C88A20C-6529-4521-9F90-9A0B46DE63B5}" type="slidenum">
              <a:rPr lang="sv-SE"/>
              <a:pPr/>
              <a:t>‹#›</a:t>
            </a:fld>
            <a:endParaRPr lang="sv-SE"/>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BE5CD1FA-CA0F-47C8-96A0-B4675B971892}" type="datetime1">
              <a:rPr lang="sv-SE"/>
              <a:pPr/>
              <a:t>2024-03-01</a:t>
            </a:fld>
            <a:endParaRPr lang="sv-SE"/>
          </a:p>
        </p:txBody>
      </p:sp>
      <p:sp>
        <p:nvSpPr>
          <p:cNvPr id="6" name="Platshållare för sidfot 5"/>
          <p:cNvSpPr>
            <a:spLocks noGrp="1"/>
          </p:cNvSpPr>
          <p:nvPr>
            <p:ph type="ftr" sz="quarter" idx="11"/>
          </p:nvPr>
        </p:nvSpPr>
        <p:spPr/>
        <p:txBody>
          <a:bodyPr/>
          <a:lstStyle>
            <a:lvl1pPr>
              <a:defRPr/>
            </a:lvl1pPr>
          </a:lstStyle>
          <a:p>
            <a:r>
              <a:rPr lang="sv-SE"/>
              <a:t>Årsmöte 2010</a:t>
            </a:r>
          </a:p>
        </p:txBody>
      </p:sp>
      <p:sp>
        <p:nvSpPr>
          <p:cNvPr id="7" name="Platshållare för bildnummer 6"/>
          <p:cNvSpPr>
            <a:spLocks noGrp="1"/>
          </p:cNvSpPr>
          <p:nvPr>
            <p:ph type="sldNum" sz="quarter" idx="12"/>
          </p:nvPr>
        </p:nvSpPr>
        <p:spPr/>
        <p:txBody>
          <a:bodyPr/>
          <a:lstStyle>
            <a:lvl1pPr>
              <a:defRPr/>
            </a:lvl1pPr>
          </a:lstStyle>
          <a:p>
            <a:fld id="{A26C8CB2-578F-4C69-B0C3-C4EAF504E1D2}" type="slidenum">
              <a:rPr lang="sv-SE"/>
              <a:pPr/>
              <a:t>‹#›</a:t>
            </a:fld>
            <a:endParaRPr lang="sv-SE"/>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fld id="{E20A20AE-43E1-4FDC-A660-2893B4083DE2}" type="datetime1">
              <a:rPr lang="sv-SE"/>
              <a:pPr/>
              <a:t>2024-03-01</a:t>
            </a:fld>
            <a:endParaRPr lang="sv-SE"/>
          </a:p>
        </p:txBody>
      </p:sp>
      <p:sp>
        <p:nvSpPr>
          <p:cNvPr id="6" name="Platshållare för sidfot 5"/>
          <p:cNvSpPr>
            <a:spLocks noGrp="1"/>
          </p:cNvSpPr>
          <p:nvPr>
            <p:ph type="ftr" sz="quarter" idx="11"/>
          </p:nvPr>
        </p:nvSpPr>
        <p:spPr/>
        <p:txBody>
          <a:bodyPr/>
          <a:lstStyle>
            <a:lvl1pPr>
              <a:defRPr/>
            </a:lvl1pPr>
          </a:lstStyle>
          <a:p>
            <a:r>
              <a:rPr lang="sv-SE"/>
              <a:t>Årsmöte 2010</a:t>
            </a:r>
          </a:p>
        </p:txBody>
      </p:sp>
      <p:sp>
        <p:nvSpPr>
          <p:cNvPr id="7" name="Platshållare för bildnummer 6"/>
          <p:cNvSpPr>
            <a:spLocks noGrp="1"/>
          </p:cNvSpPr>
          <p:nvPr>
            <p:ph type="sldNum" sz="quarter" idx="12"/>
          </p:nvPr>
        </p:nvSpPr>
        <p:spPr/>
        <p:txBody>
          <a:bodyPr/>
          <a:lstStyle>
            <a:lvl1pPr>
              <a:defRPr/>
            </a:lvl1pPr>
          </a:lstStyle>
          <a:p>
            <a:fld id="{020AFB47-F2B4-4978-AA40-3C1FDA799C5E}" type="slidenum">
              <a:rPr lang="sv-SE"/>
              <a:pPr/>
              <a:t>‹#›</a:t>
            </a:fld>
            <a:endParaRPr lang="sv-SE"/>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01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2463200C-5FC8-4AE0-BCA5-039AFF3EC7FB}" type="datetime1">
              <a:rPr lang="sv-SE"/>
              <a:pPr/>
              <a:t>2024-03-01</a:t>
            </a:fld>
            <a:endParaRPr lang="sv-SE"/>
          </a:p>
        </p:txBody>
      </p:sp>
      <p:sp>
        <p:nvSpPr>
          <p:cNvPr id="501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sv-SE"/>
              <a:t>Årsmöte 2010</a:t>
            </a:r>
          </a:p>
        </p:txBody>
      </p:sp>
      <p:sp>
        <p:nvSpPr>
          <p:cNvPr id="501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72D5F10-4D91-4A09-B7B5-5E69FA6C2329}" type="slidenum">
              <a:rPr lang="sv-SE"/>
              <a:pPr/>
              <a:t>‹#›</a:t>
            </a:fld>
            <a:endParaRPr lang="sv-SE"/>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714" r:id="rId13"/>
  </p:sldLayoutIdLst>
  <p:transition spd="med"/>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80580-73DB-4B0A-BED4-6C1C26B8C3F7}" type="datetimeFigureOut">
              <a:rPr lang="sv-SE" smtClean="0"/>
              <a:pPr/>
              <a:t>2024-03-01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3A508F-D318-45A3-A48F-86D8949C671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61" name="Picture 13" descr="RIK_HT_Ny"/>
          <p:cNvPicPr>
            <a:picLocks noChangeAspect="1" noChangeArrowheads="1"/>
          </p:cNvPicPr>
          <p:nvPr/>
        </p:nvPicPr>
        <p:blipFill>
          <a:blip r:embed="rId3" cstate="print"/>
          <a:srcRect/>
          <a:stretch>
            <a:fillRect/>
          </a:stretch>
        </p:blipFill>
        <p:spPr bwMode="auto">
          <a:xfrm>
            <a:off x="2987675" y="765175"/>
            <a:ext cx="3124200" cy="4495800"/>
          </a:xfrm>
          <a:prstGeom prst="rect">
            <a:avLst/>
          </a:prstGeom>
          <a:noFill/>
        </p:spPr>
      </p:pic>
      <p:sp>
        <p:nvSpPr>
          <p:cNvPr id="2094" name="Rectangle 46"/>
          <p:cNvSpPr>
            <a:spLocks noGrp="1" noChangeArrowheads="1"/>
          </p:cNvSpPr>
          <p:nvPr>
            <p:ph type="ctrTitle"/>
          </p:nvPr>
        </p:nvSpPr>
        <p:spPr/>
        <p:txBody>
          <a:bodyPr/>
          <a:lstStyle/>
          <a:p>
            <a:r>
              <a:rPr lang="sv-SE" dirty="0"/>
              <a:t> </a:t>
            </a:r>
          </a:p>
        </p:txBody>
      </p:sp>
      <p:sp>
        <p:nvSpPr>
          <p:cNvPr id="2096" name="Text Box 48"/>
          <p:cNvSpPr txBox="1">
            <a:spLocks noChangeArrowheads="1"/>
          </p:cNvSpPr>
          <p:nvPr/>
        </p:nvSpPr>
        <p:spPr bwMode="auto">
          <a:xfrm>
            <a:off x="4415543" y="5279231"/>
            <a:ext cx="312906" cy="646331"/>
          </a:xfrm>
          <a:prstGeom prst="rect">
            <a:avLst/>
          </a:prstGeom>
          <a:noFill/>
          <a:ln w="9525">
            <a:noFill/>
            <a:miter lim="800000"/>
            <a:headEnd/>
            <a:tailEnd/>
          </a:ln>
          <a:effectLst/>
        </p:spPr>
        <p:txBody>
          <a:bodyPr wrap="none">
            <a:spAutoFit/>
          </a:bodyPr>
          <a:lstStyle/>
          <a:p>
            <a:pPr algn="ctr"/>
            <a:r>
              <a:rPr lang="sv-SE" sz="3600" dirty="0"/>
              <a:t>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3607" y="274638"/>
            <a:ext cx="7992889" cy="1143000"/>
          </a:xfrm>
        </p:spPr>
        <p:txBody>
          <a:bodyPr/>
          <a:lstStyle/>
          <a:p>
            <a:r>
              <a:rPr lang="sv-SE" sz="3100" dirty="0"/>
              <a:t>11 Rotationsträning 2024 för ungdom 13-19 år </a:t>
            </a:r>
          </a:p>
        </p:txBody>
      </p:sp>
      <p:sp>
        <p:nvSpPr>
          <p:cNvPr id="3" name="Platshållare för innehåll 2"/>
          <p:cNvSpPr>
            <a:spLocks noGrp="1"/>
          </p:cNvSpPr>
          <p:nvPr>
            <p:ph sz="half" idx="1"/>
          </p:nvPr>
        </p:nvSpPr>
        <p:spPr>
          <a:xfrm>
            <a:off x="395536" y="1359113"/>
            <a:ext cx="8064896" cy="4525963"/>
          </a:xfrm>
        </p:spPr>
        <p:txBody>
          <a:bodyPr/>
          <a:lstStyle/>
          <a:p>
            <a:pPr marL="0" indent="0">
              <a:buNone/>
            </a:pPr>
            <a:r>
              <a:rPr lang="sv-SE" sz="1600" b="1" dirty="0"/>
              <a:t>POJKAR</a:t>
            </a:r>
          </a:p>
          <a:p>
            <a:r>
              <a:rPr lang="sv-SE" sz="1600" dirty="0"/>
              <a:t>8 spelare av totalt 26 i Reymers Herr trupp är fostrade i klubben.</a:t>
            </a:r>
          </a:p>
          <a:p>
            <a:r>
              <a:rPr lang="sv-SE" sz="1600" dirty="0"/>
              <a:t>15 stycken har identifierats för rotationsträning mellan ungdomslag och ungdomslag till A-lag</a:t>
            </a:r>
          </a:p>
          <a:p>
            <a:r>
              <a:rPr lang="sv-SE" sz="1600" dirty="0"/>
              <a:t>Matchning kommer att ske primärt i reservlaget </a:t>
            </a:r>
          </a:p>
          <a:p>
            <a:r>
              <a:rPr lang="sv-SE" sz="1600" dirty="0"/>
              <a:t>Då spelarna kommer ifrån fler olika </a:t>
            </a:r>
            <a:r>
              <a:rPr lang="sv-SE" sz="1600" dirty="0" err="1"/>
              <a:t>baslag</a:t>
            </a:r>
            <a:r>
              <a:rPr lang="sv-SE" sz="1600" dirty="0"/>
              <a:t> så kommer rotationsträningen för vissa att vara en extra träning, för andra så ersätter den träningen i </a:t>
            </a:r>
            <a:r>
              <a:rPr lang="sv-SE" sz="1600" dirty="0" err="1"/>
              <a:t>baslaget</a:t>
            </a:r>
            <a:r>
              <a:rPr lang="sv-SE" sz="1600" dirty="0"/>
              <a:t>. </a:t>
            </a:r>
          </a:p>
          <a:p>
            <a:r>
              <a:rPr lang="sv-SE" sz="1600" dirty="0"/>
              <a:t>Utvecklingsplaner kommer att upprättas för dessa spelare</a:t>
            </a:r>
          </a:p>
          <a:p>
            <a:pPr marL="0" indent="0">
              <a:buNone/>
            </a:pPr>
            <a:endParaRPr lang="sv-SE" sz="1600" dirty="0"/>
          </a:p>
        </p:txBody>
      </p:sp>
      <p:sp>
        <p:nvSpPr>
          <p:cNvPr id="5" name="Platshållare för datum 4"/>
          <p:cNvSpPr>
            <a:spLocks noGrp="1"/>
          </p:cNvSpPr>
          <p:nvPr>
            <p:ph type="dt" sz="half" idx="10"/>
          </p:nvPr>
        </p:nvSpPr>
        <p:spPr/>
        <p:txBody>
          <a:bodyPr/>
          <a:lstStyle/>
          <a:p>
            <a:fld id="{BDEB803C-73C1-4D19-B602-E8F855D63856}" type="datetime1">
              <a:rPr lang="sv-SE" smtClean="0"/>
              <a:pPr/>
              <a:t>2024-03-01</a:t>
            </a:fld>
            <a:endParaRPr lang="sv-SE" dirty="0"/>
          </a:p>
        </p:txBody>
      </p:sp>
      <p:sp>
        <p:nvSpPr>
          <p:cNvPr id="6" name="Platshållare för sidfot 5"/>
          <p:cNvSpPr>
            <a:spLocks noGrp="1"/>
          </p:cNvSpPr>
          <p:nvPr>
            <p:ph type="ftr" sz="quarter" idx="11"/>
          </p:nvPr>
        </p:nvSpPr>
        <p:spPr/>
        <p:txBody>
          <a:bodyPr/>
          <a:lstStyle/>
          <a:p>
            <a:r>
              <a:rPr lang="sv-SE" dirty="0"/>
              <a:t>Årsmöte 2024</a:t>
            </a:r>
          </a:p>
        </p:txBody>
      </p:sp>
      <p:sp>
        <p:nvSpPr>
          <p:cNvPr id="7" name="Platshållare för bildnummer 6"/>
          <p:cNvSpPr>
            <a:spLocks noGrp="1"/>
          </p:cNvSpPr>
          <p:nvPr>
            <p:ph type="sldNum" sz="quarter" idx="12"/>
          </p:nvPr>
        </p:nvSpPr>
        <p:spPr/>
        <p:txBody>
          <a:bodyPr/>
          <a:lstStyle/>
          <a:p>
            <a:fld id="{81518D11-0124-4694-ACE8-F7262244ED13}" type="slidenum">
              <a:rPr lang="sv-SE" smtClean="0"/>
              <a:pPr/>
              <a:t>10</a:t>
            </a:fld>
            <a:endParaRPr lang="sv-SE" dirty="0"/>
          </a:p>
        </p:txBody>
      </p:sp>
      <p:pic>
        <p:nvPicPr>
          <p:cNvPr id="8"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spTree>
    <p:extLst>
      <p:ext uri="{BB962C8B-B14F-4D97-AF65-F5344CB8AC3E}">
        <p14:creationId xmlns:p14="http://schemas.microsoft.com/office/powerpoint/2010/main" val="18719304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86731" y="116533"/>
            <a:ext cx="7704856" cy="1143000"/>
          </a:xfrm>
        </p:spPr>
        <p:txBody>
          <a:bodyPr/>
          <a:lstStyle/>
          <a:p>
            <a:r>
              <a:rPr lang="sv-SE" sz="3200" dirty="0"/>
              <a:t>11 Målsättningar 2024 för seniorer herrar </a:t>
            </a:r>
          </a:p>
        </p:txBody>
      </p:sp>
      <p:sp>
        <p:nvSpPr>
          <p:cNvPr id="3" name="Platshållare för innehåll 2"/>
          <p:cNvSpPr>
            <a:spLocks noGrp="1"/>
          </p:cNvSpPr>
          <p:nvPr>
            <p:ph sz="half" idx="1"/>
          </p:nvPr>
        </p:nvSpPr>
        <p:spPr>
          <a:xfrm>
            <a:off x="457200" y="1412776"/>
            <a:ext cx="7715200" cy="4525963"/>
          </a:xfrm>
        </p:spPr>
        <p:txBody>
          <a:bodyPr/>
          <a:lstStyle/>
          <a:p>
            <a:pPr marL="0" indent="0">
              <a:buNone/>
            </a:pPr>
            <a:r>
              <a:rPr lang="sv-SE" sz="1600" b="1" dirty="0"/>
              <a:t>RESULTATMÅL 2024</a:t>
            </a:r>
            <a:endParaRPr lang="sv-SE" sz="1600" dirty="0"/>
          </a:p>
          <a:p>
            <a:r>
              <a:rPr lang="sv-SE" sz="1600" dirty="0"/>
              <a:t>Ständig förbättring, dvs att förbättra resultat och tabellplacering från föregående säsong. </a:t>
            </a:r>
          </a:p>
          <a:p>
            <a:endParaRPr lang="sv-SE" sz="1600" b="1" dirty="0"/>
          </a:p>
          <a:p>
            <a:pPr marL="0" indent="0">
              <a:buNone/>
            </a:pPr>
            <a:r>
              <a:rPr lang="sv-SE" sz="1600" b="1" dirty="0"/>
              <a:t>VERKSAMHETSMÅL 2024</a:t>
            </a:r>
            <a:endParaRPr lang="sv-SE" sz="1600" dirty="0"/>
          </a:p>
          <a:p>
            <a:pPr lvl="0"/>
            <a:r>
              <a:rPr lang="sv-SE" sz="1600" dirty="0"/>
              <a:t>Med utgångspunkt i befintligt spelarmaterial i kombination med tydlig kravställning på engagemang, närvaro och kvalitet i träning utveckla A-truppen i positiv riktning</a:t>
            </a:r>
          </a:p>
          <a:p>
            <a:pPr lvl="0"/>
            <a:r>
              <a:rPr lang="sv-SE" sz="1600" dirty="0"/>
              <a:t>Bedriva verksamheten så att både laget och samtliga spelare som deltar i A-truppen utvecklas, inklusive yngre spelare som </a:t>
            </a:r>
            <a:r>
              <a:rPr lang="sv-SE" sz="1600" dirty="0" err="1"/>
              <a:t>rotationstränar</a:t>
            </a:r>
            <a:r>
              <a:rPr lang="sv-SE" sz="1600" dirty="0"/>
              <a:t> med A-truppen</a:t>
            </a:r>
          </a:p>
          <a:p>
            <a:pPr lvl="0"/>
            <a:r>
              <a:rPr lang="sv-SE" sz="1600" dirty="0"/>
              <a:t>Att ha en väl fungerade B-lagsverksamhet med en kombination av spelare från A-truppen tillsammans med ungdomsspelare som får matchträning med målet att kunna skolas in i seniorfotbollen</a:t>
            </a:r>
          </a:p>
          <a:p>
            <a:pPr lvl="0"/>
            <a:r>
              <a:rPr lang="sv-SE" sz="1600" dirty="0"/>
              <a:t>Genom en strukturerad och kontinuerlig rotationsträning med spelare från föreningens äldre ungdomslag stärka kopplingen mellan A-lag och föreningens ungdomsverksamhet </a:t>
            </a:r>
          </a:p>
          <a:p>
            <a:pPr lvl="0"/>
            <a:r>
              <a:rPr lang="sv-SE" sz="1600" dirty="0"/>
              <a:t>Att aktivt verka för en hög andel egenfostrade spelare i A-truppen</a:t>
            </a:r>
          </a:p>
          <a:p>
            <a:pPr lvl="1"/>
            <a:endParaRPr lang="sv-SE" sz="1200" dirty="0"/>
          </a:p>
        </p:txBody>
      </p:sp>
      <p:sp>
        <p:nvSpPr>
          <p:cNvPr id="5" name="Platshållare för datum 4"/>
          <p:cNvSpPr>
            <a:spLocks noGrp="1"/>
          </p:cNvSpPr>
          <p:nvPr>
            <p:ph type="dt" sz="half" idx="10"/>
          </p:nvPr>
        </p:nvSpPr>
        <p:spPr/>
        <p:txBody>
          <a:bodyPr/>
          <a:lstStyle/>
          <a:p>
            <a:fld id="{BDEB803C-73C1-4D19-B602-E8F855D63856}" type="datetime1">
              <a:rPr lang="sv-SE" smtClean="0"/>
              <a:pPr/>
              <a:t>2024-03-01</a:t>
            </a:fld>
            <a:endParaRPr lang="sv-SE" dirty="0"/>
          </a:p>
        </p:txBody>
      </p:sp>
      <p:sp>
        <p:nvSpPr>
          <p:cNvPr id="6" name="Platshållare för sidfot 5"/>
          <p:cNvSpPr>
            <a:spLocks noGrp="1"/>
          </p:cNvSpPr>
          <p:nvPr>
            <p:ph type="ftr" sz="quarter" idx="11"/>
          </p:nvPr>
        </p:nvSpPr>
        <p:spPr/>
        <p:txBody>
          <a:bodyPr/>
          <a:lstStyle/>
          <a:p>
            <a:r>
              <a:rPr lang="sv-SE" dirty="0"/>
              <a:t>Årsmöte 2024</a:t>
            </a:r>
          </a:p>
        </p:txBody>
      </p:sp>
      <p:sp>
        <p:nvSpPr>
          <p:cNvPr id="7" name="Platshållare för bildnummer 6"/>
          <p:cNvSpPr>
            <a:spLocks noGrp="1"/>
          </p:cNvSpPr>
          <p:nvPr>
            <p:ph type="sldNum" sz="quarter" idx="12"/>
          </p:nvPr>
        </p:nvSpPr>
        <p:spPr/>
        <p:txBody>
          <a:bodyPr/>
          <a:lstStyle/>
          <a:p>
            <a:fld id="{81518D11-0124-4694-ACE8-F7262244ED13}" type="slidenum">
              <a:rPr lang="sv-SE" smtClean="0"/>
              <a:pPr/>
              <a:t>11</a:t>
            </a:fld>
            <a:endParaRPr lang="sv-SE" dirty="0"/>
          </a:p>
        </p:txBody>
      </p:sp>
      <p:pic>
        <p:nvPicPr>
          <p:cNvPr id="8"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spTree>
    <p:extLst>
      <p:ext uri="{BB962C8B-B14F-4D97-AF65-F5344CB8AC3E}">
        <p14:creationId xmlns:p14="http://schemas.microsoft.com/office/powerpoint/2010/main" val="20939239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15616" y="116533"/>
            <a:ext cx="7859216" cy="1143000"/>
          </a:xfrm>
        </p:spPr>
        <p:txBody>
          <a:bodyPr/>
          <a:lstStyle/>
          <a:p>
            <a:r>
              <a:rPr lang="sv-SE" sz="3200" dirty="0"/>
              <a:t>11 Målsättningar 2024 för seniorer damer </a:t>
            </a:r>
          </a:p>
        </p:txBody>
      </p:sp>
      <p:sp>
        <p:nvSpPr>
          <p:cNvPr id="3" name="Platshållare för innehåll 2"/>
          <p:cNvSpPr>
            <a:spLocks noGrp="1"/>
          </p:cNvSpPr>
          <p:nvPr>
            <p:ph sz="half" idx="1"/>
          </p:nvPr>
        </p:nvSpPr>
        <p:spPr>
          <a:xfrm>
            <a:off x="457200" y="1412776"/>
            <a:ext cx="7715200" cy="4525963"/>
          </a:xfrm>
        </p:spPr>
        <p:txBody>
          <a:bodyPr/>
          <a:lstStyle/>
          <a:p>
            <a:pPr marL="0" indent="0">
              <a:buNone/>
            </a:pPr>
            <a:r>
              <a:rPr lang="sv-SE" sz="1600" b="1" dirty="0"/>
              <a:t>RESULTATMÅL 2024</a:t>
            </a:r>
            <a:endParaRPr lang="sv-SE" sz="1600" dirty="0"/>
          </a:p>
          <a:p>
            <a:r>
              <a:rPr lang="sv-SE" sz="1600" dirty="0"/>
              <a:t>Etablera laget i division 3.</a:t>
            </a:r>
          </a:p>
          <a:p>
            <a:pPr marL="0" indent="0">
              <a:buNone/>
            </a:pPr>
            <a:endParaRPr lang="sv-SE" sz="1600" dirty="0"/>
          </a:p>
          <a:p>
            <a:pPr marL="0" indent="0">
              <a:buNone/>
            </a:pPr>
            <a:r>
              <a:rPr lang="sv-SE" sz="1600" b="1" dirty="0"/>
              <a:t>VERKSAMHETSMÅL 2024</a:t>
            </a:r>
            <a:endParaRPr lang="sv-SE" sz="1600" dirty="0"/>
          </a:p>
          <a:p>
            <a:pPr lvl="0"/>
            <a:r>
              <a:rPr lang="sv-SE" sz="1600" dirty="0"/>
              <a:t>Med utgångspunkt i befintligt spelarmaterial i kombination med tydlig kravställning på engagemang, närvaro och kvalitet i träning utveckla A-truppen i positiv riktning</a:t>
            </a:r>
          </a:p>
          <a:p>
            <a:pPr lvl="0"/>
            <a:r>
              <a:rPr lang="sv-SE" sz="1600" dirty="0"/>
              <a:t>Bedriva verksamheten så att både laget och samtliga spelare som deltar i A-truppen utvecklas, inklusive yngre spelare som </a:t>
            </a:r>
            <a:r>
              <a:rPr lang="sv-SE" sz="1600" dirty="0" err="1"/>
              <a:t>rotationstränar</a:t>
            </a:r>
            <a:r>
              <a:rPr lang="sv-SE" sz="1600" dirty="0"/>
              <a:t> med A-truppen</a:t>
            </a:r>
          </a:p>
          <a:p>
            <a:pPr lvl="0"/>
            <a:r>
              <a:rPr lang="sv-SE" sz="1600" dirty="0"/>
              <a:t>Att ha en väl fungerade B-lagsverksamhet med en kombination av spelare från A-truppen tillsammans med ungdomsspelare som får matchträning med målet att kunna skolas in i seniorfotbollen</a:t>
            </a:r>
          </a:p>
          <a:p>
            <a:pPr lvl="0"/>
            <a:r>
              <a:rPr lang="sv-SE" sz="1600" dirty="0"/>
              <a:t>Genom en strukturerad och kontinuerlig rotationsträning med spelare från föreningens äldre ungdomslag stärka kopplingen mellan A-lag och föreningens ungdomsverksamhet</a:t>
            </a:r>
          </a:p>
          <a:p>
            <a:pPr lvl="0"/>
            <a:r>
              <a:rPr lang="sv-SE" sz="1600" dirty="0"/>
              <a:t>Att aktivt verka för en hög andel egenfostrade spelare i A-truppen</a:t>
            </a:r>
          </a:p>
        </p:txBody>
      </p:sp>
      <p:sp>
        <p:nvSpPr>
          <p:cNvPr id="5" name="Platshållare för datum 4"/>
          <p:cNvSpPr>
            <a:spLocks noGrp="1"/>
          </p:cNvSpPr>
          <p:nvPr>
            <p:ph type="dt" sz="half" idx="10"/>
          </p:nvPr>
        </p:nvSpPr>
        <p:spPr/>
        <p:txBody>
          <a:bodyPr/>
          <a:lstStyle/>
          <a:p>
            <a:fld id="{BDEB803C-73C1-4D19-B602-E8F855D63856}" type="datetime1">
              <a:rPr lang="sv-SE" smtClean="0"/>
              <a:pPr/>
              <a:t>2024-03-01</a:t>
            </a:fld>
            <a:endParaRPr lang="sv-SE" dirty="0"/>
          </a:p>
        </p:txBody>
      </p:sp>
      <p:sp>
        <p:nvSpPr>
          <p:cNvPr id="6" name="Platshållare för sidfot 5"/>
          <p:cNvSpPr>
            <a:spLocks noGrp="1"/>
          </p:cNvSpPr>
          <p:nvPr>
            <p:ph type="ftr" sz="quarter" idx="11"/>
          </p:nvPr>
        </p:nvSpPr>
        <p:spPr/>
        <p:txBody>
          <a:bodyPr/>
          <a:lstStyle/>
          <a:p>
            <a:r>
              <a:rPr lang="sv-SE" dirty="0"/>
              <a:t>Årsmöte 2024</a:t>
            </a:r>
          </a:p>
        </p:txBody>
      </p:sp>
      <p:sp>
        <p:nvSpPr>
          <p:cNvPr id="7" name="Platshållare för bildnummer 6"/>
          <p:cNvSpPr>
            <a:spLocks noGrp="1"/>
          </p:cNvSpPr>
          <p:nvPr>
            <p:ph type="sldNum" sz="quarter" idx="12"/>
          </p:nvPr>
        </p:nvSpPr>
        <p:spPr/>
        <p:txBody>
          <a:bodyPr/>
          <a:lstStyle/>
          <a:p>
            <a:fld id="{81518D11-0124-4694-ACE8-F7262244ED13}" type="slidenum">
              <a:rPr lang="sv-SE" smtClean="0"/>
              <a:pPr/>
              <a:t>12</a:t>
            </a:fld>
            <a:endParaRPr lang="sv-SE" dirty="0"/>
          </a:p>
        </p:txBody>
      </p:sp>
      <p:pic>
        <p:nvPicPr>
          <p:cNvPr id="8"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spTree>
    <p:extLst>
      <p:ext uri="{BB962C8B-B14F-4D97-AF65-F5344CB8AC3E}">
        <p14:creationId xmlns:p14="http://schemas.microsoft.com/office/powerpoint/2010/main" val="49988071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11275" y="274638"/>
            <a:ext cx="7509197" cy="1143000"/>
          </a:xfrm>
        </p:spPr>
        <p:txBody>
          <a:bodyPr/>
          <a:lstStyle/>
          <a:p>
            <a:r>
              <a:rPr lang="sv-SE" sz="3200" dirty="0"/>
              <a:t>11 Målsättningar 2024 säkerhet </a:t>
            </a:r>
          </a:p>
        </p:txBody>
      </p:sp>
      <p:sp>
        <p:nvSpPr>
          <p:cNvPr id="3" name="Platshållare för innehåll 2"/>
          <p:cNvSpPr>
            <a:spLocks noGrp="1"/>
          </p:cNvSpPr>
          <p:nvPr>
            <p:ph sz="half" idx="1"/>
          </p:nvPr>
        </p:nvSpPr>
        <p:spPr>
          <a:xfrm>
            <a:off x="457200" y="1412776"/>
            <a:ext cx="7715200" cy="4525963"/>
          </a:xfrm>
        </p:spPr>
        <p:txBody>
          <a:bodyPr/>
          <a:lstStyle/>
          <a:p>
            <a:pPr marL="0" indent="0">
              <a:buNone/>
            </a:pPr>
            <a:r>
              <a:rPr lang="sv-SE" sz="1600" b="1" dirty="0"/>
              <a:t>BAKGRUND</a:t>
            </a:r>
            <a:endParaRPr lang="sv-SE" sz="1600" dirty="0"/>
          </a:p>
          <a:p>
            <a:r>
              <a:rPr lang="sv-SE" sz="1600" dirty="0"/>
              <a:t>Under säsongen 2023 har vi i samband med herrarnas A-lagsmatcher. Reymers har haft en stor publiktillströmning, upp till 400 ungdomar, under säsongen, vilket varit glädjande. Dock har det vid vissa tillfällen uppstått problem som nedan;</a:t>
            </a:r>
          </a:p>
          <a:p>
            <a:pPr lvl="1"/>
            <a:r>
              <a:rPr lang="sv-SE" sz="1600" dirty="0"/>
              <a:t>Pyroteknik och i vissa fall inkastade föremål som </a:t>
            </a:r>
            <a:r>
              <a:rPr lang="sv-SE" sz="1600" dirty="0" err="1"/>
              <a:t>bangers</a:t>
            </a:r>
            <a:r>
              <a:rPr lang="sv-SE" sz="1600" dirty="0"/>
              <a:t> och bengaler</a:t>
            </a:r>
          </a:p>
          <a:p>
            <a:pPr lvl="1"/>
            <a:r>
              <a:rPr lang="sv-SE" sz="1600" dirty="0"/>
              <a:t>Narkotikaförsäljning </a:t>
            </a:r>
          </a:p>
          <a:p>
            <a:pPr lvl="1"/>
            <a:r>
              <a:rPr lang="sv-SE" sz="1600" dirty="0"/>
              <a:t>Rusningar, hets och uppeldade flaggor eller liknande från motståndarlag (åt bägge håll)</a:t>
            </a:r>
          </a:p>
          <a:p>
            <a:pPr lvl="1"/>
            <a:r>
              <a:rPr lang="sv-SE" sz="1600" dirty="0"/>
              <a:t>Vissa individer har valt att maskera sig </a:t>
            </a:r>
          </a:p>
          <a:p>
            <a:pPr lvl="1"/>
            <a:r>
              <a:rPr lang="sv-SE" sz="1600" dirty="0"/>
              <a:t>Sedan har det varit problem utanför Zinkensdamm i samband med matcherna, alltifrån misshandel, brott mot knivlagen, våld mot tjänsteman(blåljuspersonal).</a:t>
            </a:r>
          </a:p>
          <a:p>
            <a:pPr marL="0" indent="0">
              <a:buNone/>
            </a:pPr>
            <a:endParaRPr lang="sv-SE" sz="1600" dirty="0"/>
          </a:p>
        </p:txBody>
      </p:sp>
      <p:sp>
        <p:nvSpPr>
          <p:cNvPr id="5" name="Platshållare för datum 4"/>
          <p:cNvSpPr>
            <a:spLocks noGrp="1"/>
          </p:cNvSpPr>
          <p:nvPr>
            <p:ph type="dt" sz="half" idx="10"/>
          </p:nvPr>
        </p:nvSpPr>
        <p:spPr/>
        <p:txBody>
          <a:bodyPr/>
          <a:lstStyle/>
          <a:p>
            <a:fld id="{BDEB803C-73C1-4D19-B602-E8F855D63856}" type="datetime1">
              <a:rPr lang="sv-SE" smtClean="0"/>
              <a:pPr/>
              <a:t>2024-03-01</a:t>
            </a:fld>
            <a:endParaRPr lang="sv-SE" dirty="0"/>
          </a:p>
        </p:txBody>
      </p:sp>
      <p:sp>
        <p:nvSpPr>
          <p:cNvPr id="6" name="Platshållare för sidfot 5"/>
          <p:cNvSpPr>
            <a:spLocks noGrp="1"/>
          </p:cNvSpPr>
          <p:nvPr>
            <p:ph type="ftr" sz="quarter" idx="11"/>
          </p:nvPr>
        </p:nvSpPr>
        <p:spPr/>
        <p:txBody>
          <a:bodyPr/>
          <a:lstStyle/>
          <a:p>
            <a:r>
              <a:rPr lang="sv-SE" dirty="0"/>
              <a:t>Årsmöte 2024</a:t>
            </a:r>
          </a:p>
        </p:txBody>
      </p:sp>
      <p:sp>
        <p:nvSpPr>
          <p:cNvPr id="7" name="Platshållare för bildnummer 6"/>
          <p:cNvSpPr>
            <a:spLocks noGrp="1"/>
          </p:cNvSpPr>
          <p:nvPr>
            <p:ph type="sldNum" sz="quarter" idx="12"/>
          </p:nvPr>
        </p:nvSpPr>
        <p:spPr/>
        <p:txBody>
          <a:bodyPr/>
          <a:lstStyle/>
          <a:p>
            <a:fld id="{81518D11-0124-4694-ACE8-F7262244ED13}" type="slidenum">
              <a:rPr lang="sv-SE" smtClean="0"/>
              <a:pPr/>
              <a:t>13</a:t>
            </a:fld>
            <a:endParaRPr lang="sv-SE" dirty="0"/>
          </a:p>
        </p:txBody>
      </p:sp>
      <p:pic>
        <p:nvPicPr>
          <p:cNvPr id="8"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spTree>
    <p:extLst>
      <p:ext uri="{BB962C8B-B14F-4D97-AF65-F5344CB8AC3E}">
        <p14:creationId xmlns:p14="http://schemas.microsoft.com/office/powerpoint/2010/main" val="261550880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11275" y="274638"/>
            <a:ext cx="7509197" cy="1143000"/>
          </a:xfrm>
        </p:spPr>
        <p:txBody>
          <a:bodyPr/>
          <a:lstStyle/>
          <a:p>
            <a:r>
              <a:rPr lang="sv-SE" sz="3200" dirty="0"/>
              <a:t>11 Målsättningar 2024 säkerhet </a:t>
            </a:r>
          </a:p>
        </p:txBody>
      </p:sp>
      <p:sp>
        <p:nvSpPr>
          <p:cNvPr id="3" name="Platshållare för innehåll 2"/>
          <p:cNvSpPr>
            <a:spLocks noGrp="1"/>
          </p:cNvSpPr>
          <p:nvPr>
            <p:ph sz="half" idx="1"/>
          </p:nvPr>
        </p:nvSpPr>
        <p:spPr>
          <a:xfrm>
            <a:off x="457200" y="1412776"/>
            <a:ext cx="7715200" cy="4525963"/>
          </a:xfrm>
        </p:spPr>
        <p:txBody>
          <a:bodyPr/>
          <a:lstStyle/>
          <a:p>
            <a:pPr marL="0" indent="0">
              <a:buNone/>
            </a:pPr>
            <a:r>
              <a:rPr lang="sv-SE" sz="1600" b="1" dirty="0"/>
              <a:t>Åtgärder inför 2024</a:t>
            </a:r>
          </a:p>
          <a:p>
            <a:r>
              <a:rPr lang="sv-SE" sz="1600" dirty="0"/>
              <a:t>Arbetsgrupp bestående av polisen Södermalm, idrottsförvaltningen, skolorna på Södermalm, ungdomsjouren, de </a:t>
            </a:r>
            <a:r>
              <a:rPr lang="sv-SE" sz="1600" dirty="0" err="1"/>
              <a:t>ronderande</a:t>
            </a:r>
            <a:r>
              <a:rPr lang="sv-SE" sz="1600" dirty="0"/>
              <a:t> väktarna från Stockholms stad samt </a:t>
            </a:r>
            <a:r>
              <a:rPr lang="sv-SE" sz="1600" dirty="0" err="1"/>
              <a:t>fältarna</a:t>
            </a:r>
            <a:r>
              <a:rPr lang="sv-SE" sz="1600" dirty="0"/>
              <a:t> Södermalm löpande avstämning inför match, även kontakt med Svenska Fotbollsförbundet sker löpande</a:t>
            </a:r>
          </a:p>
          <a:p>
            <a:r>
              <a:rPr lang="sv-SE" sz="1600" dirty="0"/>
              <a:t>Samtliga deltagare i gruppen ovan har inför säsongen 2024 uttryckt starka önskemål om byte av matchdag.  Enda alternativet för parterna är dagtid helg. Detta har hörsammats från styrelsen och matchdagen är flyttad till lördagseftermiddag.</a:t>
            </a:r>
          </a:p>
          <a:p>
            <a:r>
              <a:rPr lang="sv-SE" sz="1600" dirty="0"/>
              <a:t>En arbetsgrupp behöver bildas inom föreningen så att frågan kan hanteras löpande</a:t>
            </a:r>
          </a:p>
          <a:p>
            <a:r>
              <a:rPr lang="sv-SE" sz="1600" dirty="0"/>
              <a:t>Sköter föreningen inte frågan kommer fotbollsförbundet att flytta matcherna till annan plats och tid som Reymers inte kan påverka</a:t>
            </a:r>
          </a:p>
          <a:p>
            <a:r>
              <a:rPr lang="sv-SE" sz="1600" dirty="0"/>
              <a:t>Även böter kan utdömas</a:t>
            </a:r>
          </a:p>
          <a:p>
            <a:pPr marL="0" indent="0">
              <a:buNone/>
            </a:pPr>
            <a:endParaRPr lang="sv-SE" sz="1600" dirty="0"/>
          </a:p>
        </p:txBody>
      </p:sp>
      <p:sp>
        <p:nvSpPr>
          <p:cNvPr id="5" name="Platshållare för datum 4"/>
          <p:cNvSpPr>
            <a:spLocks noGrp="1"/>
          </p:cNvSpPr>
          <p:nvPr>
            <p:ph type="dt" sz="half" idx="10"/>
          </p:nvPr>
        </p:nvSpPr>
        <p:spPr/>
        <p:txBody>
          <a:bodyPr/>
          <a:lstStyle/>
          <a:p>
            <a:fld id="{BDEB803C-73C1-4D19-B602-E8F855D63856}" type="datetime1">
              <a:rPr lang="sv-SE" smtClean="0"/>
              <a:pPr/>
              <a:t>2024-03-01</a:t>
            </a:fld>
            <a:endParaRPr lang="sv-SE" dirty="0"/>
          </a:p>
        </p:txBody>
      </p:sp>
      <p:sp>
        <p:nvSpPr>
          <p:cNvPr id="6" name="Platshållare för sidfot 5"/>
          <p:cNvSpPr>
            <a:spLocks noGrp="1"/>
          </p:cNvSpPr>
          <p:nvPr>
            <p:ph type="ftr" sz="quarter" idx="11"/>
          </p:nvPr>
        </p:nvSpPr>
        <p:spPr/>
        <p:txBody>
          <a:bodyPr/>
          <a:lstStyle/>
          <a:p>
            <a:r>
              <a:rPr lang="sv-SE" dirty="0"/>
              <a:t>Årsmöte 2024</a:t>
            </a:r>
          </a:p>
        </p:txBody>
      </p:sp>
      <p:sp>
        <p:nvSpPr>
          <p:cNvPr id="7" name="Platshållare för bildnummer 6"/>
          <p:cNvSpPr>
            <a:spLocks noGrp="1"/>
          </p:cNvSpPr>
          <p:nvPr>
            <p:ph type="sldNum" sz="quarter" idx="12"/>
          </p:nvPr>
        </p:nvSpPr>
        <p:spPr/>
        <p:txBody>
          <a:bodyPr/>
          <a:lstStyle/>
          <a:p>
            <a:fld id="{81518D11-0124-4694-ACE8-F7262244ED13}" type="slidenum">
              <a:rPr lang="sv-SE" smtClean="0"/>
              <a:pPr/>
              <a:t>14</a:t>
            </a:fld>
            <a:endParaRPr lang="sv-SE" dirty="0"/>
          </a:p>
        </p:txBody>
      </p:sp>
      <p:pic>
        <p:nvPicPr>
          <p:cNvPr id="8"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spTree>
    <p:extLst>
      <p:ext uri="{BB962C8B-B14F-4D97-AF65-F5344CB8AC3E}">
        <p14:creationId xmlns:p14="http://schemas.microsoft.com/office/powerpoint/2010/main" val="187879969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1211" y="116533"/>
            <a:ext cx="7272808" cy="1143000"/>
          </a:xfrm>
        </p:spPr>
        <p:txBody>
          <a:bodyPr/>
          <a:lstStyle/>
          <a:p>
            <a:r>
              <a:rPr lang="sv-SE" sz="3200" dirty="0"/>
              <a:t>11 Allt annat verksamhetsåret 2024</a:t>
            </a:r>
          </a:p>
        </p:txBody>
      </p:sp>
      <p:sp>
        <p:nvSpPr>
          <p:cNvPr id="3" name="Platshållare för innehåll 2"/>
          <p:cNvSpPr>
            <a:spLocks noGrp="1"/>
          </p:cNvSpPr>
          <p:nvPr>
            <p:ph sz="half" idx="1"/>
          </p:nvPr>
        </p:nvSpPr>
        <p:spPr>
          <a:xfrm>
            <a:off x="457200" y="1412776"/>
            <a:ext cx="7715200" cy="4525963"/>
          </a:xfrm>
        </p:spPr>
        <p:txBody>
          <a:bodyPr/>
          <a:lstStyle/>
          <a:p>
            <a:pPr marL="0" indent="0">
              <a:buNone/>
            </a:pPr>
            <a:r>
              <a:rPr lang="sv-SE" sz="1600" b="1" dirty="0"/>
              <a:t>Övrig verksamhet</a:t>
            </a:r>
            <a:endParaRPr lang="sv-SE" sz="1600" dirty="0"/>
          </a:p>
          <a:p>
            <a:r>
              <a:rPr lang="sv-SE" sz="1600" dirty="0"/>
              <a:t>Klubben kommer att delta med 12 lag i </a:t>
            </a:r>
            <a:r>
              <a:rPr lang="sv-SE" sz="1600" dirty="0" err="1"/>
              <a:t>futsal</a:t>
            </a:r>
            <a:r>
              <a:rPr lang="sv-SE" sz="1600" dirty="0"/>
              <a:t> </a:t>
            </a:r>
          </a:p>
          <a:p>
            <a:r>
              <a:rPr lang="sv-SE" sz="1600" dirty="0"/>
              <a:t>Plantidsfrågor i samarbete med idrottsförvaltningen </a:t>
            </a:r>
          </a:p>
          <a:p>
            <a:r>
              <a:rPr lang="sv-SE" sz="1600" dirty="0"/>
              <a:t>Anläggningsfrågor i samarbete med idrottsförvaltningen</a:t>
            </a:r>
          </a:p>
          <a:p>
            <a:r>
              <a:rPr lang="sv-SE" sz="1600" dirty="0"/>
              <a:t>Cuper, tre under året med 300 lag och 5.000 deltagare</a:t>
            </a:r>
          </a:p>
          <a:p>
            <a:r>
              <a:rPr lang="sv-SE" sz="1600" dirty="0"/>
              <a:t>Sommarfotbollskola med 3 veckor</a:t>
            </a:r>
          </a:p>
          <a:p>
            <a:r>
              <a:rPr lang="sv-SE" sz="1600" dirty="0"/>
              <a:t>Löpande kontakt med ekonomibyrå och revisorer</a:t>
            </a:r>
          </a:p>
          <a:p>
            <a:r>
              <a:rPr lang="sv-SE" sz="1600" dirty="0"/>
              <a:t>Café med bemanning och varuförsörjning</a:t>
            </a:r>
          </a:p>
          <a:p>
            <a:r>
              <a:rPr lang="sv-SE" sz="1600" dirty="0"/>
              <a:t>Materialfrågor i förråden och beställa från stadium</a:t>
            </a:r>
          </a:p>
          <a:p>
            <a:r>
              <a:rPr lang="sv-SE" sz="1600" dirty="0"/>
              <a:t>Målvaktsträning</a:t>
            </a:r>
          </a:p>
          <a:p>
            <a:r>
              <a:rPr lang="sv-SE" sz="1600" dirty="0"/>
              <a:t>Utvecklingsträning</a:t>
            </a:r>
          </a:p>
          <a:p>
            <a:r>
              <a:rPr lang="sv-SE" sz="1600" dirty="0"/>
              <a:t>Intern utbildning</a:t>
            </a:r>
          </a:p>
          <a:p>
            <a:r>
              <a:rPr lang="sv-SE" sz="1600" dirty="0"/>
              <a:t>Extern utbildning</a:t>
            </a:r>
          </a:p>
        </p:txBody>
      </p:sp>
      <p:sp>
        <p:nvSpPr>
          <p:cNvPr id="5" name="Platshållare för datum 4"/>
          <p:cNvSpPr>
            <a:spLocks noGrp="1"/>
          </p:cNvSpPr>
          <p:nvPr>
            <p:ph type="dt" sz="half" idx="10"/>
          </p:nvPr>
        </p:nvSpPr>
        <p:spPr/>
        <p:txBody>
          <a:bodyPr/>
          <a:lstStyle/>
          <a:p>
            <a:fld id="{BDEB803C-73C1-4D19-B602-E8F855D63856}" type="datetime1">
              <a:rPr lang="sv-SE" smtClean="0"/>
              <a:pPr/>
              <a:t>2024-03-01</a:t>
            </a:fld>
            <a:endParaRPr lang="sv-SE" dirty="0"/>
          </a:p>
        </p:txBody>
      </p:sp>
      <p:sp>
        <p:nvSpPr>
          <p:cNvPr id="6" name="Platshållare för sidfot 5"/>
          <p:cNvSpPr>
            <a:spLocks noGrp="1"/>
          </p:cNvSpPr>
          <p:nvPr>
            <p:ph type="ftr" sz="quarter" idx="11"/>
          </p:nvPr>
        </p:nvSpPr>
        <p:spPr/>
        <p:txBody>
          <a:bodyPr/>
          <a:lstStyle/>
          <a:p>
            <a:r>
              <a:rPr lang="sv-SE" dirty="0"/>
              <a:t>Årsmöte 2024</a:t>
            </a:r>
          </a:p>
        </p:txBody>
      </p:sp>
      <p:sp>
        <p:nvSpPr>
          <p:cNvPr id="7" name="Platshållare för bildnummer 6"/>
          <p:cNvSpPr>
            <a:spLocks noGrp="1"/>
          </p:cNvSpPr>
          <p:nvPr>
            <p:ph type="sldNum" sz="quarter" idx="12"/>
          </p:nvPr>
        </p:nvSpPr>
        <p:spPr/>
        <p:txBody>
          <a:bodyPr/>
          <a:lstStyle/>
          <a:p>
            <a:fld id="{81518D11-0124-4694-ACE8-F7262244ED13}" type="slidenum">
              <a:rPr lang="sv-SE" smtClean="0"/>
              <a:pPr/>
              <a:t>15</a:t>
            </a:fld>
            <a:endParaRPr lang="sv-SE" dirty="0"/>
          </a:p>
        </p:txBody>
      </p:sp>
      <p:pic>
        <p:nvPicPr>
          <p:cNvPr id="8"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spTree>
    <p:extLst>
      <p:ext uri="{BB962C8B-B14F-4D97-AF65-F5344CB8AC3E}">
        <p14:creationId xmlns:p14="http://schemas.microsoft.com/office/powerpoint/2010/main" val="239874435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35696" y="274638"/>
            <a:ext cx="6552728" cy="1143000"/>
          </a:xfrm>
        </p:spPr>
        <p:txBody>
          <a:bodyPr/>
          <a:lstStyle/>
          <a:p>
            <a:r>
              <a:rPr lang="sv-SE" sz="3200" dirty="0"/>
              <a:t>11 Utmaningar 2024 och framåt</a:t>
            </a:r>
          </a:p>
        </p:txBody>
      </p:sp>
      <p:sp>
        <p:nvSpPr>
          <p:cNvPr id="4" name="Platshållare för innehåll 3"/>
          <p:cNvSpPr>
            <a:spLocks noGrp="1"/>
          </p:cNvSpPr>
          <p:nvPr>
            <p:ph sz="half" idx="2"/>
          </p:nvPr>
        </p:nvSpPr>
        <p:spPr>
          <a:xfrm>
            <a:off x="395536" y="1628800"/>
            <a:ext cx="4752528" cy="4525963"/>
          </a:xfrm>
        </p:spPr>
        <p:txBody>
          <a:bodyPr/>
          <a:lstStyle/>
          <a:p>
            <a:r>
              <a:rPr lang="sv-SE" sz="1800" dirty="0"/>
              <a:t>Varumärket Reymers</a:t>
            </a:r>
          </a:p>
          <a:p>
            <a:pPr lvl="1"/>
            <a:r>
              <a:rPr lang="sv-SE" sz="1600" dirty="0"/>
              <a:t>Vi är omgivna av Hammarby, AIK, Djurgården, BP </a:t>
            </a:r>
          </a:p>
          <a:p>
            <a:r>
              <a:rPr lang="sv-SE" sz="1800" dirty="0"/>
              <a:t>Akademier</a:t>
            </a:r>
          </a:p>
          <a:p>
            <a:pPr lvl="1"/>
            <a:r>
              <a:rPr lang="sv-SE" sz="1600" dirty="0"/>
              <a:t>Många föreningar startar akademier och utvecklingslag vilket dränerar utbudet av tränare</a:t>
            </a:r>
          </a:p>
          <a:p>
            <a:r>
              <a:rPr lang="sv-SE" sz="1800" dirty="0"/>
              <a:t>Frivilligt engagemang</a:t>
            </a:r>
          </a:p>
          <a:p>
            <a:pPr lvl="1"/>
            <a:r>
              <a:rPr lang="sv-SE" sz="1600" dirty="0"/>
              <a:t>Viljan att engagera sig i ideell verksamhet har över tid minskat</a:t>
            </a:r>
          </a:p>
          <a:p>
            <a:r>
              <a:rPr lang="sv-SE" sz="1800" dirty="0"/>
              <a:t>Ungdomar som slutar</a:t>
            </a:r>
          </a:p>
          <a:p>
            <a:pPr lvl="1"/>
            <a:r>
              <a:rPr lang="sv-SE" sz="1600" dirty="0"/>
              <a:t>Är en utmaning för Reymers och övriga idrottsklubbar</a:t>
            </a:r>
          </a:p>
          <a:p>
            <a:r>
              <a:rPr lang="sv-SE" sz="2000" dirty="0"/>
              <a:t>Förändring tar tid</a:t>
            </a:r>
          </a:p>
          <a:p>
            <a:pPr lvl="1"/>
            <a:r>
              <a:rPr lang="sv-SE" sz="1600" dirty="0"/>
              <a:t>Att utveckla en klubb kräver uthållighet</a:t>
            </a:r>
          </a:p>
        </p:txBody>
      </p:sp>
      <p:sp>
        <p:nvSpPr>
          <p:cNvPr id="5" name="Platshållare för datum 4"/>
          <p:cNvSpPr>
            <a:spLocks noGrp="1"/>
          </p:cNvSpPr>
          <p:nvPr>
            <p:ph type="dt" sz="half" idx="10"/>
          </p:nvPr>
        </p:nvSpPr>
        <p:spPr/>
        <p:txBody>
          <a:bodyPr/>
          <a:lstStyle/>
          <a:p>
            <a:fld id="{BDEB803C-73C1-4D19-B602-E8F855D63856}" type="datetime1">
              <a:rPr lang="sv-SE" smtClean="0"/>
              <a:pPr/>
              <a:t>2024-03-01</a:t>
            </a:fld>
            <a:endParaRPr lang="sv-SE" dirty="0"/>
          </a:p>
        </p:txBody>
      </p:sp>
      <p:sp>
        <p:nvSpPr>
          <p:cNvPr id="6" name="Platshållare för sidfot 5"/>
          <p:cNvSpPr>
            <a:spLocks noGrp="1"/>
          </p:cNvSpPr>
          <p:nvPr>
            <p:ph type="ftr" sz="quarter" idx="11"/>
          </p:nvPr>
        </p:nvSpPr>
        <p:spPr/>
        <p:txBody>
          <a:bodyPr/>
          <a:lstStyle/>
          <a:p>
            <a:r>
              <a:rPr lang="sv-SE" dirty="0"/>
              <a:t>Årsmöte 2023</a:t>
            </a:r>
          </a:p>
        </p:txBody>
      </p:sp>
      <p:sp>
        <p:nvSpPr>
          <p:cNvPr id="7" name="Platshållare för bildnummer 6"/>
          <p:cNvSpPr>
            <a:spLocks noGrp="1"/>
          </p:cNvSpPr>
          <p:nvPr>
            <p:ph type="sldNum" sz="quarter" idx="12"/>
          </p:nvPr>
        </p:nvSpPr>
        <p:spPr/>
        <p:txBody>
          <a:bodyPr/>
          <a:lstStyle/>
          <a:p>
            <a:fld id="{81518D11-0124-4694-ACE8-F7262244ED13}" type="slidenum">
              <a:rPr lang="sv-SE" smtClean="0"/>
              <a:pPr/>
              <a:t>16</a:t>
            </a:fld>
            <a:endParaRPr lang="sv-SE" dirty="0"/>
          </a:p>
        </p:txBody>
      </p:sp>
      <p:pic>
        <p:nvPicPr>
          <p:cNvPr id="8"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pic>
        <p:nvPicPr>
          <p:cNvPr id="3078" name="Picture 6" descr="http://www.reymers.se/images/41/570/225588_512.JPG?v=2016-06-19%2021:55:44"/>
          <p:cNvPicPr>
            <a:picLocks noChangeAspect="1" noChangeArrowheads="1"/>
          </p:cNvPicPr>
          <p:nvPr/>
        </p:nvPicPr>
        <p:blipFill>
          <a:blip r:embed="rId3" cstate="print"/>
          <a:srcRect/>
          <a:stretch>
            <a:fillRect/>
          </a:stretch>
        </p:blipFill>
        <p:spPr bwMode="auto">
          <a:xfrm>
            <a:off x="5436096" y="1556792"/>
            <a:ext cx="2523937" cy="4278993"/>
          </a:xfrm>
          <a:prstGeom prst="rect">
            <a:avLst/>
          </a:prstGeom>
          <a:noFill/>
        </p:spPr>
      </p:pic>
    </p:spTree>
    <p:extLst>
      <p:ext uri="{BB962C8B-B14F-4D97-AF65-F5344CB8AC3E}">
        <p14:creationId xmlns:p14="http://schemas.microsoft.com/office/powerpoint/2010/main" val="120437079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p:txBody>
          <a:bodyPr/>
          <a:lstStyle/>
          <a:p>
            <a:fld id="{0CE2B003-D057-4886-B29D-2D7E89FA29F9}" type="datetime1">
              <a:rPr lang="sv-SE"/>
              <a:pPr/>
              <a:t>2024-03-01</a:t>
            </a:fld>
            <a:endParaRPr lang="sv-SE"/>
          </a:p>
        </p:txBody>
      </p:sp>
      <p:sp>
        <p:nvSpPr>
          <p:cNvPr id="7" name="Platshållare för bildnummer 5"/>
          <p:cNvSpPr>
            <a:spLocks noGrp="1"/>
          </p:cNvSpPr>
          <p:nvPr>
            <p:ph type="sldNum" sz="quarter" idx="12"/>
          </p:nvPr>
        </p:nvSpPr>
        <p:spPr/>
        <p:txBody>
          <a:bodyPr/>
          <a:lstStyle/>
          <a:p>
            <a:fld id="{803C2E63-444A-42BB-94B6-DE37A1474293}" type="slidenum">
              <a:rPr lang="sv-SE"/>
              <a:pPr/>
              <a:t>17</a:t>
            </a:fld>
            <a:endParaRPr lang="sv-SE"/>
          </a:p>
        </p:txBody>
      </p:sp>
      <p:sp>
        <p:nvSpPr>
          <p:cNvPr id="209922" name="Rectangle 2"/>
          <p:cNvSpPr>
            <a:spLocks noGrp="1" noChangeArrowheads="1"/>
          </p:cNvSpPr>
          <p:nvPr>
            <p:ph type="title"/>
          </p:nvPr>
        </p:nvSpPr>
        <p:spPr/>
        <p:txBody>
          <a:bodyPr/>
          <a:lstStyle/>
          <a:p>
            <a:r>
              <a:rPr lang="sv-SE" sz="3200" dirty="0"/>
              <a:t>11 Fastställande av avgifter 2024</a:t>
            </a:r>
            <a:endParaRPr lang="sv-SE" sz="3200" dirty="0">
              <a:solidFill>
                <a:srgbClr val="FF0000"/>
              </a:solidFill>
            </a:endParaRPr>
          </a:p>
        </p:txBody>
      </p:sp>
      <p:sp>
        <p:nvSpPr>
          <p:cNvPr id="209923" name="Rectangle 3"/>
          <p:cNvSpPr>
            <a:spLocks noGrp="1" noChangeArrowheads="1"/>
          </p:cNvSpPr>
          <p:nvPr>
            <p:ph type="body" idx="1"/>
          </p:nvPr>
        </p:nvSpPr>
        <p:spPr>
          <a:xfrm>
            <a:off x="457200" y="1385888"/>
            <a:ext cx="8229600" cy="4740275"/>
          </a:xfrm>
        </p:spPr>
        <p:txBody>
          <a:bodyPr/>
          <a:lstStyle/>
          <a:p>
            <a:pPr>
              <a:lnSpc>
                <a:spcPct val="80000"/>
              </a:lnSpc>
              <a:buFontTx/>
              <a:buNone/>
            </a:pPr>
            <a:r>
              <a:rPr lang="sv-SE" sz="2800" dirty="0"/>
              <a:t>Styrelsen föreslår oförändrade avgifter för 2024</a:t>
            </a:r>
          </a:p>
          <a:p>
            <a:pPr>
              <a:lnSpc>
                <a:spcPct val="80000"/>
              </a:lnSpc>
            </a:pPr>
            <a:r>
              <a:rPr lang="sv-SE" sz="2800" dirty="0"/>
              <a:t>Spelaravgift 5-manna </a:t>
            </a:r>
            <a:r>
              <a:rPr lang="sv-SE" sz="2800" b="1" dirty="0"/>
              <a:t>1.800</a:t>
            </a:r>
            <a:r>
              <a:rPr lang="sv-SE" sz="2800" dirty="0"/>
              <a:t> kr (1.800)</a:t>
            </a:r>
          </a:p>
          <a:p>
            <a:pPr>
              <a:lnSpc>
                <a:spcPct val="80000"/>
              </a:lnSpc>
            </a:pPr>
            <a:r>
              <a:rPr lang="sv-SE" sz="2800" dirty="0"/>
              <a:t>Spelaravgift 7-manna </a:t>
            </a:r>
            <a:r>
              <a:rPr lang="sv-SE" sz="2800" b="1" dirty="0"/>
              <a:t>2.000</a:t>
            </a:r>
            <a:r>
              <a:rPr lang="sv-SE" sz="2800" dirty="0"/>
              <a:t> kr (2.000)</a:t>
            </a:r>
          </a:p>
          <a:p>
            <a:pPr>
              <a:lnSpc>
                <a:spcPct val="80000"/>
              </a:lnSpc>
            </a:pPr>
            <a:r>
              <a:rPr lang="sv-SE" sz="2800" dirty="0"/>
              <a:t>Spelaravgift  9 /11 manna </a:t>
            </a:r>
            <a:r>
              <a:rPr lang="sv-SE" sz="2800" b="1" dirty="0"/>
              <a:t>2.200</a:t>
            </a:r>
            <a:r>
              <a:rPr lang="sv-SE" sz="2800" dirty="0"/>
              <a:t> kr (2.200)</a:t>
            </a:r>
          </a:p>
          <a:p>
            <a:pPr>
              <a:lnSpc>
                <a:spcPct val="80000"/>
              </a:lnSpc>
            </a:pPr>
            <a:r>
              <a:rPr lang="sv-SE" sz="2800" dirty="0"/>
              <a:t>Spelaravgift över 15 år </a:t>
            </a:r>
            <a:r>
              <a:rPr lang="sv-SE" sz="2800" b="1" dirty="0"/>
              <a:t>2.400</a:t>
            </a:r>
            <a:r>
              <a:rPr lang="sv-SE" sz="2800" dirty="0"/>
              <a:t> kr (2.400)</a:t>
            </a:r>
          </a:p>
          <a:p>
            <a:pPr>
              <a:lnSpc>
                <a:spcPct val="80000"/>
              </a:lnSpc>
            </a:pPr>
            <a:r>
              <a:rPr lang="sv-SE" sz="2800" dirty="0" err="1"/>
              <a:t>Eftis</a:t>
            </a:r>
            <a:r>
              <a:rPr lang="sv-SE" sz="2800" dirty="0"/>
              <a:t> spelaravgift </a:t>
            </a:r>
            <a:r>
              <a:rPr lang="sv-SE" sz="2800" b="1" dirty="0"/>
              <a:t>995</a:t>
            </a:r>
            <a:r>
              <a:rPr lang="sv-SE" sz="2800" dirty="0"/>
              <a:t> kr (995)</a:t>
            </a:r>
          </a:p>
          <a:p>
            <a:pPr>
              <a:lnSpc>
                <a:spcPct val="80000"/>
              </a:lnSpc>
            </a:pPr>
            <a:r>
              <a:rPr lang="sv-SE" sz="2800" dirty="0"/>
              <a:t>Tränaravgift 13-19 år </a:t>
            </a:r>
            <a:r>
              <a:rPr lang="sv-SE" sz="2800" b="1" dirty="0"/>
              <a:t>1000</a:t>
            </a:r>
            <a:r>
              <a:rPr lang="sv-SE" sz="2800" dirty="0"/>
              <a:t> och </a:t>
            </a:r>
            <a:r>
              <a:rPr lang="sv-SE" sz="2800" b="1" dirty="0"/>
              <a:t>500</a:t>
            </a:r>
            <a:r>
              <a:rPr lang="sv-SE" sz="2800" dirty="0"/>
              <a:t> kr (750)</a:t>
            </a:r>
          </a:p>
          <a:p>
            <a:pPr lvl="1">
              <a:lnSpc>
                <a:spcPct val="80000"/>
              </a:lnSpc>
            </a:pPr>
            <a:r>
              <a:rPr lang="sv-SE" sz="1800" dirty="0"/>
              <a:t>1000 kr betalas för tränare med lägst UEFA B- / A-ungdoms utbildning samt 3 träningar i veckan + match</a:t>
            </a:r>
          </a:p>
          <a:p>
            <a:pPr lvl="1">
              <a:lnSpc>
                <a:spcPct val="80000"/>
              </a:lnSpc>
            </a:pPr>
            <a:r>
              <a:rPr lang="sv-SE" sz="1800" dirty="0"/>
              <a:t>500 kr betalas för övriga tränare</a:t>
            </a:r>
          </a:p>
          <a:p>
            <a:pPr lvl="1">
              <a:lnSpc>
                <a:spcPct val="80000"/>
              </a:lnSpc>
            </a:pPr>
            <a:endParaRPr lang="sv-SE" sz="2400" dirty="0"/>
          </a:p>
          <a:p>
            <a:pPr>
              <a:lnSpc>
                <a:spcPct val="80000"/>
              </a:lnSpc>
              <a:buFontTx/>
              <a:buNone/>
            </a:pPr>
            <a:endParaRPr lang="sv-SE" sz="2800" dirty="0"/>
          </a:p>
        </p:txBody>
      </p:sp>
      <p:pic>
        <p:nvPicPr>
          <p:cNvPr id="209924" name="Picture 4" descr="RIK_HT_Ny"/>
          <p:cNvPicPr>
            <a:picLocks noChangeAspect="1" noChangeArrowheads="1"/>
          </p:cNvPicPr>
          <p:nvPr/>
        </p:nvPicPr>
        <p:blipFill>
          <a:blip r:embed="rId3" cstate="print"/>
          <a:srcRect/>
          <a:stretch>
            <a:fillRect/>
          </a:stretch>
        </p:blipFill>
        <p:spPr bwMode="auto">
          <a:xfrm>
            <a:off x="539750" y="260350"/>
            <a:ext cx="771525" cy="1111250"/>
          </a:xfrm>
          <a:prstGeom prst="rect">
            <a:avLst/>
          </a:prstGeom>
          <a:noFill/>
        </p:spPr>
      </p:pic>
      <p:sp>
        <p:nvSpPr>
          <p:cNvPr id="8" name="Platshållare för sidfot 5"/>
          <p:cNvSpPr>
            <a:spLocks noGrp="1"/>
          </p:cNvSpPr>
          <p:nvPr>
            <p:ph type="ftr" sz="quarter" idx="11"/>
          </p:nvPr>
        </p:nvSpPr>
        <p:spPr>
          <a:xfrm>
            <a:off x="3124200" y="6245225"/>
            <a:ext cx="2895600" cy="476250"/>
          </a:xfrm>
        </p:spPr>
        <p:txBody>
          <a:bodyPr/>
          <a:lstStyle/>
          <a:p>
            <a:r>
              <a:rPr lang="sv-SE" dirty="0"/>
              <a:t>Årsmöte 2023</a:t>
            </a:r>
          </a:p>
        </p:txBody>
      </p:sp>
    </p:spTree>
    <p:extLst>
      <p:ext uri="{BB962C8B-B14F-4D97-AF65-F5344CB8AC3E}">
        <p14:creationId xmlns:p14="http://schemas.microsoft.com/office/powerpoint/2010/main" val="383027802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p:txBody>
          <a:bodyPr/>
          <a:lstStyle/>
          <a:p>
            <a:fld id="{0CE2B003-D057-4886-B29D-2D7E89FA29F9}" type="datetime1">
              <a:rPr lang="sv-SE"/>
              <a:pPr/>
              <a:t>2024-03-01</a:t>
            </a:fld>
            <a:endParaRPr lang="sv-SE"/>
          </a:p>
        </p:txBody>
      </p:sp>
      <p:sp>
        <p:nvSpPr>
          <p:cNvPr id="7" name="Platshållare för bildnummer 5"/>
          <p:cNvSpPr>
            <a:spLocks noGrp="1"/>
          </p:cNvSpPr>
          <p:nvPr>
            <p:ph type="sldNum" sz="quarter" idx="12"/>
          </p:nvPr>
        </p:nvSpPr>
        <p:spPr/>
        <p:txBody>
          <a:bodyPr/>
          <a:lstStyle/>
          <a:p>
            <a:fld id="{803C2E63-444A-42BB-94B6-DE37A1474293}" type="slidenum">
              <a:rPr lang="sv-SE"/>
              <a:pPr/>
              <a:t>18</a:t>
            </a:fld>
            <a:endParaRPr lang="sv-SE"/>
          </a:p>
        </p:txBody>
      </p:sp>
      <p:sp>
        <p:nvSpPr>
          <p:cNvPr id="209922" name="Rectangle 2"/>
          <p:cNvSpPr>
            <a:spLocks noGrp="1" noChangeArrowheads="1"/>
          </p:cNvSpPr>
          <p:nvPr>
            <p:ph type="title"/>
          </p:nvPr>
        </p:nvSpPr>
        <p:spPr/>
        <p:txBody>
          <a:bodyPr/>
          <a:lstStyle/>
          <a:p>
            <a:r>
              <a:rPr lang="sv-SE" sz="3200" dirty="0"/>
              <a:t>11 Fastställande av avgifter 2025</a:t>
            </a:r>
            <a:endParaRPr lang="sv-SE" sz="3200" dirty="0">
              <a:solidFill>
                <a:srgbClr val="FF0000"/>
              </a:solidFill>
            </a:endParaRPr>
          </a:p>
        </p:txBody>
      </p:sp>
      <p:sp>
        <p:nvSpPr>
          <p:cNvPr id="209923" name="Rectangle 3"/>
          <p:cNvSpPr>
            <a:spLocks noGrp="1" noChangeArrowheads="1"/>
          </p:cNvSpPr>
          <p:nvPr>
            <p:ph type="body" idx="1"/>
          </p:nvPr>
        </p:nvSpPr>
        <p:spPr>
          <a:xfrm>
            <a:off x="457200" y="1385888"/>
            <a:ext cx="8229600" cy="4740275"/>
          </a:xfrm>
        </p:spPr>
        <p:txBody>
          <a:bodyPr/>
          <a:lstStyle/>
          <a:p>
            <a:pPr>
              <a:lnSpc>
                <a:spcPct val="80000"/>
              </a:lnSpc>
              <a:buFontTx/>
              <a:buNone/>
            </a:pPr>
            <a:r>
              <a:rPr lang="sv-SE" sz="2800" dirty="0"/>
              <a:t>Styrelsen föreslår oförändrade avgifter för 2025</a:t>
            </a:r>
          </a:p>
          <a:p>
            <a:pPr>
              <a:lnSpc>
                <a:spcPct val="80000"/>
              </a:lnSpc>
            </a:pPr>
            <a:r>
              <a:rPr lang="sv-SE" sz="2800" dirty="0"/>
              <a:t>Spelaravgift 5-manna </a:t>
            </a:r>
            <a:r>
              <a:rPr lang="sv-SE" sz="2800" b="1" dirty="0"/>
              <a:t>1.800</a:t>
            </a:r>
            <a:r>
              <a:rPr lang="sv-SE" sz="2800" dirty="0"/>
              <a:t> kr (1.800)</a:t>
            </a:r>
          </a:p>
          <a:p>
            <a:pPr>
              <a:lnSpc>
                <a:spcPct val="80000"/>
              </a:lnSpc>
            </a:pPr>
            <a:r>
              <a:rPr lang="sv-SE" sz="2800" dirty="0"/>
              <a:t>Spelaravgift 7-manna </a:t>
            </a:r>
            <a:r>
              <a:rPr lang="sv-SE" sz="2800" b="1" dirty="0"/>
              <a:t>2.000</a:t>
            </a:r>
            <a:r>
              <a:rPr lang="sv-SE" sz="2800" dirty="0"/>
              <a:t> kr (2.000)</a:t>
            </a:r>
          </a:p>
          <a:p>
            <a:pPr>
              <a:lnSpc>
                <a:spcPct val="80000"/>
              </a:lnSpc>
            </a:pPr>
            <a:r>
              <a:rPr lang="sv-SE" sz="2800" dirty="0"/>
              <a:t>Spelaravgift  9 /11 manna </a:t>
            </a:r>
            <a:r>
              <a:rPr lang="sv-SE" sz="2800" b="1" dirty="0"/>
              <a:t>2.200</a:t>
            </a:r>
            <a:r>
              <a:rPr lang="sv-SE" sz="2800" dirty="0"/>
              <a:t> kr (2.200)</a:t>
            </a:r>
          </a:p>
          <a:p>
            <a:pPr>
              <a:lnSpc>
                <a:spcPct val="80000"/>
              </a:lnSpc>
            </a:pPr>
            <a:r>
              <a:rPr lang="sv-SE" sz="2800" dirty="0"/>
              <a:t>Spelaravgift över 15 år </a:t>
            </a:r>
            <a:r>
              <a:rPr lang="sv-SE" sz="2800" b="1" dirty="0"/>
              <a:t>2.400</a:t>
            </a:r>
            <a:r>
              <a:rPr lang="sv-SE" sz="2800" dirty="0"/>
              <a:t> kr (2.400)</a:t>
            </a:r>
          </a:p>
          <a:p>
            <a:pPr>
              <a:lnSpc>
                <a:spcPct val="80000"/>
              </a:lnSpc>
            </a:pPr>
            <a:r>
              <a:rPr lang="sv-SE" sz="2800" dirty="0" err="1"/>
              <a:t>Eftis</a:t>
            </a:r>
            <a:r>
              <a:rPr lang="sv-SE" sz="2800" dirty="0"/>
              <a:t> spelaravgift </a:t>
            </a:r>
            <a:r>
              <a:rPr lang="sv-SE" sz="2800" b="1" dirty="0"/>
              <a:t>995</a:t>
            </a:r>
            <a:r>
              <a:rPr lang="sv-SE" sz="2800" dirty="0"/>
              <a:t> kr (995)</a:t>
            </a:r>
          </a:p>
          <a:p>
            <a:pPr>
              <a:lnSpc>
                <a:spcPct val="80000"/>
              </a:lnSpc>
            </a:pPr>
            <a:r>
              <a:rPr lang="sv-SE" sz="2800" dirty="0"/>
              <a:t>Tränaravgift 13-19 år </a:t>
            </a:r>
            <a:r>
              <a:rPr lang="sv-SE" sz="2800" b="1" dirty="0"/>
              <a:t>1000</a:t>
            </a:r>
            <a:r>
              <a:rPr lang="sv-SE" sz="2800" dirty="0"/>
              <a:t> och </a:t>
            </a:r>
            <a:r>
              <a:rPr lang="sv-SE" sz="2800" b="1" dirty="0"/>
              <a:t>500</a:t>
            </a:r>
            <a:r>
              <a:rPr lang="sv-SE" sz="2800" dirty="0"/>
              <a:t> kr (750)</a:t>
            </a:r>
          </a:p>
          <a:p>
            <a:pPr lvl="1">
              <a:lnSpc>
                <a:spcPct val="80000"/>
              </a:lnSpc>
            </a:pPr>
            <a:r>
              <a:rPr lang="sv-SE" sz="1800" dirty="0"/>
              <a:t>1000 kr betalas för tränare med lägst UEFA B- / A-ungdoms utbildning samt 3 träningar i veckan + match</a:t>
            </a:r>
          </a:p>
          <a:p>
            <a:pPr lvl="1">
              <a:lnSpc>
                <a:spcPct val="80000"/>
              </a:lnSpc>
            </a:pPr>
            <a:r>
              <a:rPr lang="sv-SE" sz="1800" dirty="0"/>
              <a:t>500 kr betalas för övriga tränare</a:t>
            </a:r>
          </a:p>
          <a:p>
            <a:pPr lvl="1">
              <a:lnSpc>
                <a:spcPct val="80000"/>
              </a:lnSpc>
            </a:pPr>
            <a:endParaRPr lang="sv-SE" sz="2400" dirty="0"/>
          </a:p>
          <a:p>
            <a:pPr>
              <a:lnSpc>
                <a:spcPct val="80000"/>
              </a:lnSpc>
              <a:buFontTx/>
              <a:buNone/>
            </a:pPr>
            <a:endParaRPr lang="sv-SE" sz="2800" dirty="0"/>
          </a:p>
        </p:txBody>
      </p:sp>
      <p:pic>
        <p:nvPicPr>
          <p:cNvPr id="209924" name="Picture 4" descr="RIK_HT_Ny"/>
          <p:cNvPicPr>
            <a:picLocks noChangeAspect="1" noChangeArrowheads="1"/>
          </p:cNvPicPr>
          <p:nvPr/>
        </p:nvPicPr>
        <p:blipFill>
          <a:blip r:embed="rId3" cstate="print"/>
          <a:srcRect/>
          <a:stretch>
            <a:fillRect/>
          </a:stretch>
        </p:blipFill>
        <p:spPr bwMode="auto">
          <a:xfrm>
            <a:off x="539750" y="260350"/>
            <a:ext cx="771525" cy="1111250"/>
          </a:xfrm>
          <a:prstGeom prst="rect">
            <a:avLst/>
          </a:prstGeom>
          <a:noFill/>
        </p:spPr>
      </p:pic>
      <p:sp>
        <p:nvSpPr>
          <p:cNvPr id="8" name="Platshållare för sidfot 5"/>
          <p:cNvSpPr>
            <a:spLocks noGrp="1"/>
          </p:cNvSpPr>
          <p:nvPr>
            <p:ph type="ftr" sz="quarter" idx="11"/>
          </p:nvPr>
        </p:nvSpPr>
        <p:spPr>
          <a:xfrm>
            <a:off x="3124200" y="6245225"/>
            <a:ext cx="2895600" cy="476250"/>
          </a:xfrm>
        </p:spPr>
        <p:txBody>
          <a:bodyPr/>
          <a:lstStyle/>
          <a:p>
            <a:r>
              <a:rPr lang="sv-SE" dirty="0"/>
              <a:t>Årsmöte 2023</a:t>
            </a:r>
          </a:p>
        </p:txBody>
      </p:sp>
    </p:spTree>
    <p:extLst>
      <p:ext uri="{BB962C8B-B14F-4D97-AF65-F5344CB8AC3E}">
        <p14:creationId xmlns:p14="http://schemas.microsoft.com/office/powerpoint/2010/main" val="172386084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3200" dirty="0"/>
              <a:t>11 Budget 2024</a:t>
            </a:r>
          </a:p>
        </p:txBody>
      </p:sp>
      <p:sp>
        <p:nvSpPr>
          <p:cNvPr id="4" name="Platshållare för datum 3"/>
          <p:cNvSpPr>
            <a:spLocks noGrp="1"/>
          </p:cNvSpPr>
          <p:nvPr>
            <p:ph type="dt" sz="half" idx="10"/>
          </p:nvPr>
        </p:nvSpPr>
        <p:spPr/>
        <p:txBody>
          <a:bodyPr/>
          <a:lstStyle/>
          <a:p>
            <a:fld id="{77B3404C-DBDA-4A44-9757-B86B3021B20E}" type="datetime1">
              <a:rPr lang="sv-SE" smtClean="0"/>
              <a:pPr/>
              <a:t>2024-03-01</a:t>
            </a:fld>
            <a:endParaRPr lang="sv-SE"/>
          </a:p>
        </p:txBody>
      </p:sp>
      <p:sp>
        <p:nvSpPr>
          <p:cNvPr id="5" name="Platshållare för sidfot 4"/>
          <p:cNvSpPr>
            <a:spLocks noGrp="1"/>
          </p:cNvSpPr>
          <p:nvPr>
            <p:ph type="ftr" sz="quarter" idx="11"/>
          </p:nvPr>
        </p:nvSpPr>
        <p:spPr/>
        <p:txBody>
          <a:bodyPr/>
          <a:lstStyle/>
          <a:p>
            <a:r>
              <a:rPr lang="sv-SE" dirty="0"/>
              <a:t>Årsmöte 2023</a:t>
            </a:r>
          </a:p>
        </p:txBody>
      </p:sp>
      <p:sp>
        <p:nvSpPr>
          <p:cNvPr id="6" name="Platshållare för bildnummer 5"/>
          <p:cNvSpPr>
            <a:spLocks noGrp="1"/>
          </p:cNvSpPr>
          <p:nvPr>
            <p:ph type="sldNum" sz="quarter" idx="12"/>
          </p:nvPr>
        </p:nvSpPr>
        <p:spPr/>
        <p:txBody>
          <a:bodyPr/>
          <a:lstStyle/>
          <a:p>
            <a:fld id="{F3D99B6A-C85C-4195-B42F-2D7F3C19C881}" type="slidenum">
              <a:rPr lang="sv-SE" smtClean="0"/>
              <a:pPr/>
              <a:t>19</a:t>
            </a:fld>
            <a:endParaRPr lang="sv-SE" dirty="0"/>
          </a:p>
        </p:txBody>
      </p:sp>
      <p:pic>
        <p:nvPicPr>
          <p:cNvPr id="11"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pic>
        <p:nvPicPr>
          <p:cNvPr id="7" name="Bildobjekt 6"/>
          <p:cNvPicPr>
            <a:picLocks noChangeAspect="1"/>
          </p:cNvPicPr>
          <p:nvPr/>
        </p:nvPicPr>
        <p:blipFill>
          <a:blip r:embed="rId3"/>
          <a:stretch>
            <a:fillRect/>
          </a:stretch>
        </p:blipFill>
        <p:spPr>
          <a:xfrm>
            <a:off x="1311275" y="1628800"/>
            <a:ext cx="5426525" cy="4073872"/>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datum 3"/>
          <p:cNvSpPr>
            <a:spLocks noGrp="1"/>
          </p:cNvSpPr>
          <p:nvPr>
            <p:ph type="dt" sz="half" idx="10"/>
          </p:nvPr>
        </p:nvSpPr>
        <p:spPr/>
        <p:txBody>
          <a:bodyPr/>
          <a:lstStyle/>
          <a:p>
            <a:fld id="{7F02BFB6-783D-461D-AAA3-13BA6B5F446C}" type="datetime1">
              <a:rPr lang="sv-SE"/>
              <a:pPr/>
              <a:t>2024-03-01</a:t>
            </a:fld>
            <a:endParaRPr lang="sv-SE" dirty="0"/>
          </a:p>
        </p:txBody>
      </p:sp>
      <p:sp>
        <p:nvSpPr>
          <p:cNvPr id="6" name="Platshållare för sidfot 4"/>
          <p:cNvSpPr>
            <a:spLocks noGrp="1"/>
          </p:cNvSpPr>
          <p:nvPr>
            <p:ph type="ftr" sz="quarter" idx="11"/>
          </p:nvPr>
        </p:nvSpPr>
        <p:spPr/>
        <p:txBody>
          <a:bodyPr/>
          <a:lstStyle/>
          <a:p>
            <a:r>
              <a:rPr lang="sv-SE" dirty="0"/>
              <a:t>Årsmöte 2023</a:t>
            </a:r>
          </a:p>
        </p:txBody>
      </p:sp>
      <p:sp>
        <p:nvSpPr>
          <p:cNvPr id="7" name="Platshållare för bildnummer 5"/>
          <p:cNvSpPr>
            <a:spLocks noGrp="1"/>
          </p:cNvSpPr>
          <p:nvPr>
            <p:ph type="sldNum" sz="quarter" idx="12"/>
          </p:nvPr>
        </p:nvSpPr>
        <p:spPr/>
        <p:txBody>
          <a:bodyPr/>
          <a:lstStyle/>
          <a:p>
            <a:fld id="{F0931783-19BF-4836-BEF4-F40942C861BD}" type="slidenum">
              <a:rPr lang="sv-SE"/>
              <a:pPr/>
              <a:t>2</a:t>
            </a:fld>
            <a:endParaRPr lang="sv-SE" dirty="0"/>
          </a:p>
        </p:txBody>
      </p:sp>
      <p:sp>
        <p:nvSpPr>
          <p:cNvPr id="212994" name="Rectangle 2"/>
          <p:cNvSpPr>
            <a:spLocks noGrp="1" noChangeArrowheads="1"/>
          </p:cNvSpPr>
          <p:nvPr>
            <p:ph type="title"/>
          </p:nvPr>
        </p:nvSpPr>
        <p:spPr>
          <a:xfrm>
            <a:off x="560241" y="124937"/>
            <a:ext cx="8507288" cy="1143000"/>
          </a:xfrm>
        </p:spPr>
        <p:txBody>
          <a:bodyPr/>
          <a:lstStyle/>
          <a:p>
            <a:r>
              <a:rPr lang="sv-SE" sz="3200" dirty="0"/>
              <a:t>11 Verksamhetsplan och budget 2024</a:t>
            </a:r>
          </a:p>
        </p:txBody>
      </p:sp>
      <p:pic>
        <p:nvPicPr>
          <p:cNvPr id="212996" name="Picture 4" descr="RIK_HT_Ny"/>
          <p:cNvPicPr>
            <a:picLocks noChangeAspect="1" noChangeArrowheads="1"/>
          </p:cNvPicPr>
          <p:nvPr/>
        </p:nvPicPr>
        <p:blipFill>
          <a:blip r:embed="rId3" cstate="print"/>
          <a:srcRect/>
          <a:stretch>
            <a:fillRect/>
          </a:stretch>
        </p:blipFill>
        <p:spPr bwMode="auto">
          <a:xfrm>
            <a:off x="539552" y="188640"/>
            <a:ext cx="771525" cy="1111250"/>
          </a:xfrm>
          <a:prstGeom prst="rect">
            <a:avLst/>
          </a:prstGeom>
          <a:noFill/>
        </p:spPr>
      </p:pic>
      <p:pic>
        <p:nvPicPr>
          <p:cNvPr id="11" name="Picture 6" descr="http://www.reymers.se/images/41/570/91801_1280.JPG?v=2015-05-03%2020:56:11"/>
          <p:cNvPicPr>
            <a:picLocks noGrp="1" noChangeAspect="1" noChangeArrowheads="1"/>
          </p:cNvPicPr>
          <p:nvPr>
            <p:ph idx="1"/>
          </p:nvPr>
        </p:nvPicPr>
        <p:blipFill>
          <a:blip r:embed="rId4" cstate="print"/>
          <a:srcRect/>
          <a:stretch>
            <a:fillRect/>
          </a:stretch>
        </p:blipFill>
        <p:spPr bwMode="auto">
          <a:xfrm>
            <a:off x="598589" y="1600200"/>
            <a:ext cx="7946821" cy="4525963"/>
          </a:xfrm>
          <a:prstGeom prst="rect">
            <a:avLst/>
          </a:prstGeom>
          <a:noFill/>
        </p:spPr>
      </p:pic>
    </p:spTree>
    <p:extLst>
      <p:ext uri="{BB962C8B-B14F-4D97-AF65-F5344CB8AC3E}">
        <p14:creationId xmlns:p14="http://schemas.microsoft.com/office/powerpoint/2010/main" val="2835137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Bild 5.jpg"/>
          <p:cNvPicPr/>
          <p:nvPr/>
        </p:nvPicPr>
        <p:blipFill>
          <a:blip r:embed="rId2" cstate="print"/>
          <a:srcRect l="245" r="35653"/>
          <a:stretch>
            <a:fillRect/>
          </a:stretch>
        </p:blipFill>
        <p:spPr>
          <a:xfrm>
            <a:off x="4723805" y="1830586"/>
            <a:ext cx="3750469" cy="4420195"/>
          </a:xfrm>
          <a:prstGeom prst="rect">
            <a:avLst/>
          </a:prstGeom>
          <a:ln w="12700">
            <a:miter lim="400000"/>
          </a:ln>
        </p:spPr>
      </p:pic>
      <p:sp>
        <p:nvSpPr>
          <p:cNvPr id="48" name="Shape 48"/>
          <p:cNvSpPr>
            <a:spLocks noGrp="1"/>
          </p:cNvSpPr>
          <p:nvPr>
            <p:ph type="title"/>
          </p:nvPr>
        </p:nvSpPr>
        <p:spPr>
          <a:prstGeom prst="rect">
            <a:avLst/>
          </a:prstGeom>
        </p:spPr>
        <p:txBody>
          <a:bodyPr>
            <a:normAutofit/>
          </a:bodyPr>
          <a:lstStyle/>
          <a:p>
            <a:pPr lvl="0">
              <a:defRPr sz="1800"/>
            </a:pPr>
            <a:r>
              <a:rPr lang="sv-SE" sz="5600" dirty="0"/>
              <a:t>Föreningens syfte </a:t>
            </a:r>
            <a:endParaRPr sz="5600" dirty="0"/>
          </a:p>
        </p:txBody>
      </p:sp>
      <p:sp>
        <p:nvSpPr>
          <p:cNvPr id="49" name="Shape 49"/>
          <p:cNvSpPr>
            <a:spLocks noGrp="1"/>
          </p:cNvSpPr>
          <p:nvPr>
            <p:ph type="body" idx="1"/>
          </p:nvPr>
        </p:nvSpPr>
        <p:spPr>
          <a:xfrm>
            <a:off x="669726" y="1817117"/>
            <a:ext cx="3750469" cy="4420195"/>
          </a:xfrm>
          <a:prstGeom prst="rect">
            <a:avLst/>
          </a:prstGeom>
        </p:spPr>
        <p:txBody>
          <a:bodyPr>
            <a:normAutofit/>
          </a:bodyPr>
          <a:lstStyle/>
          <a:p>
            <a:r>
              <a:rPr lang="sv-SE" dirty="0"/>
              <a:t>Vi spelar fotboll</a:t>
            </a:r>
          </a:p>
          <a:p>
            <a:r>
              <a:rPr lang="sv-SE" dirty="0"/>
              <a:t>Vi utbildar barn, ungdomar och ledare i fotboll</a:t>
            </a:r>
          </a:p>
          <a:p>
            <a:r>
              <a:rPr lang="sv-SE" dirty="0"/>
              <a:t>Vi bedriver seniorverksamhet</a:t>
            </a:r>
          </a:p>
          <a:p>
            <a:pPr lvl="0">
              <a:defRPr sz="1800"/>
            </a:pPr>
            <a:endParaRPr lang="sv-SE" dirty="0"/>
          </a:p>
          <a:p>
            <a:pPr lvl="0">
              <a:defRPr sz="1800"/>
            </a:pPr>
            <a:endParaRPr dirty="0"/>
          </a:p>
        </p:txBody>
      </p:sp>
    </p:spTree>
    <p:extLst>
      <p:ext uri="{BB962C8B-B14F-4D97-AF65-F5344CB8AC3E}">
        <p14:creationId xmlns:p14="http://schemas.microsoft.com/office/powerpoint/2010/main" val="326757737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normAutofit/>
          </a:bodyPr>
          <a:lstStyle/>
          <a:p>
            <a:pPr lvl="0">
              <a:defRPr sz="1800"/>
            </a:pPr>
            <a:r>
              <a:rPr lang="sv-SE" sz="5600" dirty="0"/>
              <a:t>Vår Vision</a:t>
            </a:r>
            <a:endParaRPr sz="5600" dirty="0"/>
          </a:p>
        </p:txBody>
      </p:sp>
      <p:sp>
        <p:nvSpPr>
          <p:cNvPr id="57" name="Shape 57"/>
          <p:cNvSpPr>
            <a:spLocks noGrp="1"/>
          </p:cNvSpPr>
          <p:nvPr>
            <p:ph type="body" idx="1"/>
          </p:nvPr>
        </p:nvSpPr>
        <p:spPr>
          <a:xfrm>
            <a:off x="195677" y="1351101"/>
            <a:ext cx="8702950" cy="3354457"/>
          </a:xfrm>
          <a:prstGeom prst="rect">
            <a:avLst/>
          </a:prstGeom>
        </p:spPr>
        <p:txBody>
          <a:bodyPr>
            <a:normAutofit/>
          </a:bodyPr>
          <a:lstStyle/>
          <a:p>
            <a:pPr lvl="0" algn="ctr">
              <a:buNone/>
              <a:defRPr sz="1800"/>
            </a:pPr>
            <a:r>
              <a:rPr lang="sv-SE" sz="2500" dirty="0"/>
              <a:t>Vi är en förening som är öppen för alla </a:t>
            </a:r>
          </a:p>
          <a:p>
            <a:pPr lvl="0" algn="ctr">
              <a:buNone/>
              <a:defRPr sz="1800"/>
            </a:pPr>
            <a:r>
              <a:rPr lang="sv-SE" sz="2500" dirty="0"/>
              <a:t>Vi lägger grunden för ett livslångt idrottande</a:t>
            </a:r>
          </a:p>
          <a:p>
            <a:pPr lvl="0" algn="ctr">
              <a:buNone/>
              <a:defRPr sz="1800"/>
            </a:pPr>
            <a:r>
              <a:rPr lang="sv-SE" sz="2500" dirty="0"/>
              <a:t>Vår vision är</a:t>
            </a:r>
          </a:p>
          <a:p>
            <a:pPr lvl="0" algn="ctr">
              <a:buNone/>
              <a:defRPr sz="1800"/>
            </a:pPr>
            <a:r>
              <a:rPr lang="sv-SE" sz="3100" b="1" dirty="0"/>
              <a:t>”Så många som möjligt </a:t>
            </a:r>
          </a:p>
          <a:p>
            <a:pPr lvl="0" algn="ctr">
              <a:buNone/>
              <a:defRPr sz="1800"/>
            </a:pPr>
            <a:r>
              <a:rPr lang="sv-SE" sz="3100" b="1" dirty="0"/>
              <a:t>så länge som möjligt” </a:t>
            </a:r>
          </a:p>
        </p:txBody>
      </p:sp>
    </p:spTree>
    <p:extLst>
      <p:ext uri="{BB962C8B-B14F-4D97-AF65-F5344CB8AC3E}">
        <p14:creationId xmlns:p14="http://schemas.microsoft.com/office/powerpoint/2010/main" val="398973650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Shape 56"/>
          <p:cNvSpPr>
            <a:spLocks noGrp="1"/>
          </p:cNvSpPr>
          <p:nvPr>
            <p:ph type="title"/>
          </p:nvPr>
        </p:nvSpPr>
        <p:spPr>
          <a:xfrm>
            <a:off x="669727" y="305506"/>
            <a:ext cx="7804547" cy="1131740"/>
          </a:xfrm>
          <a:prstGeom prst="rect">
            <a:avLst/>
          </a:prstGeom>
        </p:spPr>
        <p:txBody>
          <a:bodyPr>
            <a:normAutofit/>
          </a:bodyPr>
          <a:lstStyle/>
          <a:p>
            <a:pPr lvl="0">
              <a:defRPr sz="1800"/>
            </a:pPr>
            <a:r>
              <a:rPr lang="sv-SE" sz="5600" dirty="0"/>
              <a:t>Inriktning 2024  </a:t>
            </a:r>
            <a:endParaRPr sz="5600" dirty="0"/>
          </a:p>
        </p:txBody>
      </p:sp>
      <p:sp>
        <p:nvSpPr>
          <p:cNvPr id="57" name="Shape 57"/>
          <p:cNvSpPr>
            <a:spLocks noGrp="1"/>
          </p:cNvSpPr>
          <p:nvPr>
            <p:ph type="body" idx="1"/>
          </p:nvPr>
        </p:nvSpPr>
        <p:spPr>
          <a:xfrm>
            <a:off x="395536" y="1698343"/>
            <a:ext cx="4047478" cy="4219471"/>
          </a:xfrm>
          <a:prstGeom prst="rect">
            <a:avLst/>
          </a:prstGeom>
        </p:spPr>
        <p:txBody>
          <a:bodyPr>
            <a:normAutofit/>
          </a:bodyPr>
          <a:lstStyle/>
          <a:p>
            <a:pPr lvl="0">
              <a:defRPr sz="1800"/>
            </a:pPr>
            <a:r>
              <a:rPr lang="sv-SE" sz="2200" dirty="0"/>
              <a:t>Fortsatt utveckla barn och ungdomsverksamheten från de minsta till de äldsta</a:t>
            </a:r>
          </a:p>
          <a:p>
            <a:pPr lvl="0">
              <a:defRPr sz="1800"/>
            </a:pPr>
            <a:r>
              <a:rPr lang="sv-SE" sz="2200" dirty="0"/>
              <a:t>Utveckla ett nära samarbete mellan A-lagsverksamheten och äldre ungdomslag</a:t>
            </a:r>
          </a:p>
          <a:p>
            <a:pPr lvl="0">
              <a:defRPr sz="1800"/>
            </a:pPr>
            <a:r>
              <a:rPr lang="sv-SE" sz="2200" dirty="0"/>
              <a:t>Fortsatt utveckla föreningens kanslifunktion så att fotbollsverksamheten får bästa möjliga förutsättningar</a:t>
            </a:r>
          </a:p>
        </p:txBody>
      </p:sp>
      <p:pic>
        <p:nvPicPr>
          <p:cNvPr id="5" name="Reymersbildextra5.jpg"/>
          <p:cNvPicPr/>
          <p:nvPr/>
        </p:nvPicPr>
        <p:blipFill>
          <a:blip r:embed="rId2" cstate="print"/>
          <a:srcRect l="12822" t="5676" r="7145"/>
          <a:stretch>
            <a:fillRect/>
          </a:stretch>
        </p:blipFill>
        <p:spPr>
          <a:xfrm>
            <a:off x="4723805" y="1701994"/>
            <a:ext cx="3750469" cy="4420195"/>
          </a:xfrm>
          <a:prstGeom prst="rect">
            <a:avLst/>
          </a:prstGeom>
          <a:ln w="12700">
            <a:miter lim="400000"/>
          </a:ln>
        </p:spPr>
      </p:pic>
    </p:spTree>
    <p:extLst>
      <p:ext uri="{BB962C8B-B14F-4D97-AF65-F5344CB8AC3E}">
        <p14:creationId xmlns:p14="http://schemas.microsoft.com/office/powerpoint/2010/main" val="216367424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11275" y="274638"/>
            <a:ext cx="7509197" cy="1143000"/>
          </a:xfrm>
        </p:spPr>
        <p:txBody>
          <a:bodyPr/>
          <a:lstStyle/>
          <a:p>
            <a:r>
              <a:rPr lang="sv-SE" sz="3200" dirty="0"/>
              <a:t>11 Målsättningar 2024 för </a:t>
            </a:r>
            <a:r>
              <a:rPr lang="sv-SE" sz="3200" dirty="0" err="1"/>
              <a:t>Eftis</a:t>
            </a:r>
            <a:r>
              <a:rPr lang="sv-SE" sz="3200" dirty="0"/>
              <a:t> 5-7 år</a:t>
            </a:r>
          </a:p>
        </p:txBody>
      </p:sp>
      <p:sp>
        <p:nvSpPr>
          <p:cNvPr id="3" name="Platshållare för innehåll 2"/>
          <p:cNvSpPr>
            <a:spLocks noGrp="1"/>
          </p:cNvSpPr>
          <p:nvPr>
            <p:ph sz="half" idx="1"/>
          </p:nvPr>
        </p:nvSpPr>
        <p:spPr>
          <a:xfrm>
            <a:off x="457200" y="1412776"/>
            <a:ext cx="7715200" cy="4525963"/>
          </a:xfrm>
        </p:spPr>
        <p:txBody>
          <a:bodyPr/>
          <a:lstStyle/>
          <a:p>
            <a:pPr marL="0" indent="0">
              <a:buNone/>
            </a:pPr>
            <a:r>
              <a:rPr lang="sv-SE" sz="1600" b="1" dirty="0"/>
              <a:t>MÅLSÄTTNING</a:t>
            </a:r>
          </a:p>
          <a:p>
            <a:r>
              <a:rPr lang="sv-SE" sz="1600" dirty="0"/>
              <a:t>Tydlig marknadsföring – Locka fler till verksamheten</a:t>
            </a:r>
          </a:p>
          <a:p>
            <a:r>
              <a:rPr lang="sv-SE" sz="1600" dirty="0"/>
              <a:t>Kvalitet i utbildningen – Behålla så många som möjligt </a:t>
            </a:r>
          </a:p>
          <a:p>
            <a:r>
              <a:rPr lang="sv-SE" sz="1600" dirty="0"/>
              <a:t>Bra lagbildning – Fortsätta i klubben</a:t>
            </a:r>
          </a:p>
          <a:p>
            <a:pPr marL="0" indent="0">
              <a:buNone/>
            </a:pPr>
            <a:endParaRPr lang="sv-SE" sz="1600" b="1" dirty="0"/>
          </a:p>
          <a:p>
            <a:pPr marL="0" indent="0">
              <a:buNone/>
            </a:pPr>
            <a:r>
              <a:rPr lang="sv-SE" sz="1600" b="1" dirty="0"/>
              <a:t>UTVECKLINGSAKTIVITET BAKGRUND</a:t>
            </a:r>
            <a:endParaRPr lang="sv-SE" sz="1600" dirty="0"/>
          </a:p>
          <a:p>
            <a:r>
              <a:rPr lang="sv-SE" sz="1600" dirty="0" err="1"/>
              <a:t>Eftis</a:t>
            </a:r>
            <a:r>
              <a:rPr lang="sv-SE" sz="1600" dirty="0"/>
              <a:t> har bedrivits under en mängd år i samma form tisdag till torsdag</a:t>
            </a:r>
          </a:p>
          <a:p>
            <a:r>
              <a:rPr lang="sv-SE" sz="1600" dirty="0"/>
              <a:t>Många ungdomar är engagerade och kvaliteten i utbildningen är varierande beroende på förmåga och intresse</a:t>
            </a:r>
          </a:p>
          <a:p>
            <a:pPr marL="0" indent="0">
              <a:buNone/>
            </a:pPr>
            <a:endParaRPr lang="sv-SE" sz="1600" dirty="0"/>
          </a:p>
          <a:p>
            <a:pPr marL="0" indent="0">
              <a:buNone/>
            </a:pPr>
            <a:r>
              <a:rPr lang="sv-SE" sz="1600" b="1" dirty="0"/>
              <a:t>ÅTGÄRDER INFÖR 2024</a:t>
            </a:r>
            <a:endParaRPr lang="sv-SE" sz="1600" dirty="0"/>
          </a:p>
          <a:p>
            <a:r>
              <a:rPr lang="sv-SE" sz="1600" dirty="0"/>
              <a:t>Bilda lag för de som fyller 7 år under 2024</a:t>
            </a:r>
          </a:p>
          <a:p>
            <a:r>
              <a:rPr lang="sv-SE" sz="1600" dirty="0"/>
              <a:t>Införa 3 mot 3 spel för dessa i form av matcher mot andra Reymers lag och även mot lag från andra klubbar</a:t>
            </a:r>
          </a:p>
          <a:p>
            <a:r>
              <a:rPr lang="sv-SE" sz="1600" dirty="0"/>
              <a:t>För de som fyller 5 och 6 år lägger vi ihop träning samma dag med tider efter varandra, vilket ger möjlighet att hålla antalet ungdomsledare på en lägre nivå</a:t>
            </a:r>
          </a:p>
          <a:p>
            <a:pPr lvl="0"/>
            <a:endParaRPr lang="sv-SE" sz="1600" dirty="0"/>
          </a:p>
          <a:p>
            <a:pPr marL="0" lvl="0" indent="0">
              <a:buNone/>
            </a:pPr>
            <a:endParaRPr lang="sv-SE" sz="1600" dirty="0"/>
          </a:p>
        </p:txBody>
      </p:sp>
      <p:sp>
        <p:nvSpPr>
          <p:cNvPr id="5" name="Platshållare för datum 4"/>
          <p:cNvSpPr>
            <a:spLocks noGrp="1"/>
          </p:cNvSpPr>
          <p:nvPr>
            <p:ph type="dt" sz="half" idx="10"/>
          </p:nvPr>
        </p:nvSpPr>
        <p:spPr/>
        <p:txBody>
          <a:bodyPr/>
          <a:lstStyle/>
          <a:p>
            <a:fld id="{BDEB803C-73C1-4D19-B602-E8F855D63856}" type="datetime1">
              <a:rPr lang="sv-SE" smtClean="0"/>
              <a:pPr/>
              <a:t>2024-03-01</a:t>
            </a:fld>
            <a:endParaRPr lang="sv-SE" dirty="0"/>
          </a:p>
        </p:txBody>
      </p:sp>
      <p:sp>
        <p:nvSpPr>
          <p:cNvPr id="6" name="Platshållare för sidfot 5"/>
          <p:cNvSpPr>
            <a:spLocks noGrp="1"/>
          </p:cNvSpPr>
          <p:nvPr>
            <p:ph type="ftr" sz="quarter" idx="11"/>
          </p:nvPr>
        </p:nvSpPr>
        <p:spPr/>
        <p:txBody>
          <a:bodyPr/>
          <a:lstStyle/>
          <a:p>
            <a:r>
              <a:rPr lang="sv-SE" dirty="0"/>
              <a:t>Årsmöte 2024</a:t>
            </a:r>
          </a:p>
        </p:txBody>
      </p:sp>
      <p:sp>
        <p:nvSpPr>
          <p:cNvPr id="7" name="Platshållare för bildnummer 6"/>
          <p:cNvSpPr>
            <a:spLocks noGrp="1"/>
          </p:cNvSpPr>
          <p:nvPr>
            <p:ph type="sldNum" sz="quarter" idx="12"/>
          </p:nvPr>
        </p:nvSpPr>
        <p:spPr/>
        <p:txBody>
          <a:bodyPr/>
          <a:lstStyle/>
          <a:p>
            <a:fld id="{81518D11-0124-4694-ACE8-F7262244ED13}" type="slidenum">
              <a:rPr lang="sv-SE" smtClean="0"/>
              <a:pPr/>
              <a:t>6</a:t>
            </a:fld>
            <a:endParaRPr lang="sv-SE" dirty="0"/>
          </a:p>
        </p:txBody>
      </p:sp>
      <p:pic>
        <p:nvPicPr>
          <p:cNvPr id="8"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spTree>
    <p:extLst>
      <p:ext uri="{BB962C8B-B14F-4D97-AF65-F5344CB8AC3E}">
        <p14:creationId xmlns:p14="http://schemas.microsoft.com/office/powerpoint/2010/main" val="31175909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11275" y="274638"/>
            <a:ext cx="7509197" cy="1143000"/>
          </a:xfrm>
        </p:spPr>
        <p:txBody>
          <a:bodyPr/>
          <a:lstStyle/>
          <a:p>
            <a:r>
              <a:rPr lang="sv-SE" sz="3200" dirty="0"/>
              <a:t>11 Målsättningar 2024 för barn 8-12 år </a:t>
            </a:r>
          </a:p>
        </p:txBody>
      </p:sp>
      <p:sp>
        <p:nvSpPr>
          <p:cNvPr id="3" name="Platshållare för innehåll 2"/>
          <p:cNvSpPr>
            <a:spLocks noGrp="1"/>
          </p:cNvSpPr>
          <p:nvPr>
            <p:ph sz="half" idx="1"/>
          </p:nvPr>
        </p:nvSpPr>
        <p:spPr>
          <a:xfrm>
            <a:off x="457200" y="1412776"/>
            <a:ext cx="8363272" cy="4525963"/>
          </a:xfrm>
        </p:spPr>
        <p:txBody>
          <a:bodyPr/>
          <a:lstStyle/>
          <a:p>
            <a:pPr marL="0" indent="0">
              <a:buNone/>
            </a:pPr>
            <a:r>
              <a:rPr lang="sv-SE" sz="1600" b="1" dirty="0"/>
              <a:t>MÅLSÄTTNINGAR</a:t>
            </a:r>
            <a:endParaRPr lang="sv-SE" sz="1600" dirty="0"/>
          </a:p>
          <a:p>
            <a:r>
              <a:rPr lang="sv-SE" sz="1600" dirty="0"/>
              <a:t>Höja kvaliteten – coacha föräldratränarna via sportchef</a:t>
            </a:r>
          </a:p>
          <a:p>
            <a:r>
              <a:rPr lang="sv-SE" sz="1600" dirty="0"/>
              <a:t>Noll barn i kö – aktivt inslussning för att bygga bredare bas </a:t>
            </a:r>
            <a:endParaRPr lang="sv-SE" sz="1600" b="1" dirty="0"/>
          </a:p>
          <a:p>
            <a:pPr marL="0" indent="0">
              <a:buNone/>
            </a:pPr>
            <a:r>
              <a:rPr lang="sv-SE" sz="1600" b="1" dirty="0"/>
              <a:t>UTVECKLINGSAKTIVITET BAKGRUND</a:t>
            </a:r>
            <a:endParaRPr lang="sv-SE" sz="1600" dirty="0"/>
          </a:p>
          <a:p>
            <a:r>
              <a:rPr lang="sv-SE" sz="1600" dirty="0"/>
              <a:t>Denna ålderskategori är de som haft lägst kontakt med klubben</a:t>
            </a:r>
          </a:p>
          <a:p>
            <a:r>
              <a:rPr lang="sv-SE" sz="1600" dirty="0"/>
              <a:t>Tränarkvaliteten har varit varierande och även samarbetet mellan lagen</a:t>
            </a:r>
          </a:p>
          <a:p>
            <a:r>
              <a:rPr lang="sv-SE" sz="1600" dirty="0"/>
              <a:t>Många barn slutar beroende på andra intressen men säkert även för att gå till andra klubbar</a:t>
            </a:r>
          </a:p>
          <a:p>
            <a:pPr marL="0" indent="0">
              <a:buNone/>
            </a:pPr>
            <a:r>
              <a:rPr lang="sv-SE" sz="1600" b="1" dirty="0"/>
              <a:t>ÅTGÄRDER INFÖR 2023 OCH 2024</a:t>
            </a:r>
            <a:endParaRPr lang="sv-SE" sz="1600" dirty="0"/>
          </a:p>
          <a:p>
            <a:r>
              <a:rPr lang="sv-SE" sz="1600" dirty="0"/>
              <a:t>Sebastian Palmer anställdes januari 2023 med ansvarsområdet flickor pojkar 8-12 år</a:t>
            </a:r>
          </a:p>
          <a:p>
            <a:r>
              <a:rPr lang="sv-SE" sz="1600" dirty="0"/>
              <a:t>Uppsökande verksamhet, stöd, utbildning, råd och praktisk problemlösning</a:t>
            </a:r>
          </a:p>
          <a:p>
            <a:r>
              <a:rPr lang="sv-SE" sz="1600" dirty="0"/>
              <a:t>Under 2024 kommer en utvärdering att göras av insatsen för att eventuellt besluta om ytterligare åtgärder</a:t>
            </a:r>
          </a:p>
          <a:p>
            <a:pPr lvl="0"/>
            <a:r>
              <a:rPr lang="sv-SE" sz="1600" dirty="0"/>
              <a:t>Det är ett långsiktigt arbete och kulturbyggande</a:t>
            </a:r>
          </a:p>
          <a:p>
            <a:pPr marL="0" lvl="0" indent="0">
              <a:buNone/>
            </a:pPr>
            <a:endParaRPr lang="sv-SE" sz="1600" dirty="0"/>
          </a:p>
        </p:txBody>
      </p:sp>
      <p:sp>
        <p:nvSpPr>
          <p:cNvPr id="5" name="Platshållare för datum 4"/>
          <p:cNvSpPr>
            <a:spLocks noGrp="1"/>
          </p:cNvSpPr>
          <p:nvPr>
            <p:ph type="dt" sz="half" idx="10"/>
          </p:nvPr>
        </p:nvSpPr>
        <p:spPr/>
        <p:txBody>
          <a:bodyPr/>
          <a:lstStyle/>
          <a:p>
            <a:fld id="{BDEB803C-73C1-4D19-B602-E8F855D63856}" type="datetime1">
              <a:rPr lang="sv-SE" smtClean="0"/>
              <a:pPr/>
              <a:t>2024-03-01</a:t>
            </a:fld>
            <a:endParaRPr lang="sv-SE" dirty="0"/>
          </a:p>
        </p:txBody>
      </p:sp>
      <p:sp>
        <p:nvSpPr>
          <p:cNvPr id="6" name="Platshållare för sidfot 5"/>
          <p:cNvSpPr>
            <a:spLocks noGrp="1"/>
          </p:cNvSpPr>
          <p:nvPr>
            <p:ph type="ftr" sz="quarter" idx="11"/>
          </p:nvPr>
        </p:nvSpPr>
        <p:spPr/>
        <p:txBody>
          <a:bodyPr/>
          <a:lstStyle/>
          <a:p>
            <a:r>
              <a:rPr lang="sv-SE" dirty="0"/>
              <a:t>Årsmöte 2024</a:t>
            </a:r>
          </a:p>
        </p:txBody>
      </p:sp>
      <p:sp>
        <p:nvSpPr>
          <p:cNvPr id="7" name="Platshållare för bildnummer 6"/>
          <p:cNvSpPr>
            <a:spLocks noGrp="1"/>
          </p:cNvSpPr>
          <p:nvPr>
            <p:ph type="sldNum" sz="quarter" idx="12"/>
          </p:nvPr>
        </p:nvSpPr>
        <p:spPr/>
        <p:txBody>
          <a:bodyPr/>
          <a:lstStyle/>
          <a:p>
            <a:fld id="{81518D11-0124-4694-ACE8-F7262244ED13}" type="slidenum">
              <a:rPr lang="sv-SE" smtClean="0"/>
              <a:pPr/>
              <a:t>7</a:t>
            </a:fld>
            <a:endParaRPr lang="sv-SE" dirty="0"/>
          </a:p>
        </p:txBody>
      </p:sp>
      <p:pic>
        <p:nvPicPr>
          <p:cNvPr id="8"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spTree>
    <p:extLst>
      <p:ext uri="{BB962C8B-B14F-4D97-AF65-F5344CB8AC3E}">
        <p14:creationId xmlns:p14="http://schemas.microsoft.com/office/powerpoint/2010/main" val="281504533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3607" y="274638"/>
            <a:ext cx="7992889" cy="1143000"/>
          </a:xfrm>
        </p:spPr>
        <p:txBody>
          <a:bodyPr/>
          <a:lstStyle/>
          <a:p>
            <a:r>
              <a:rPr lang="sv-SE" sz="3100" dirty="0"/>
              <a:t>11 Målsättningar 2024 för ungdom 13-19 år </a:t>
            </a:r>
          </a:p>
        </p:txBody>
      </p:sp>
      <p:sp>
        <p:nvSpPr>
          <p:cNvPr id="3" name="Platshållare för innehåll 2"/>
          <p:cNvSpPr>
            <a:spLocks noGrp="1"/>
          </p:cNvSpPr>
          <p:nvPr>
            <p:ph sz="half" idx="1"/>
          </p:nvPr>
        </p:nvSpPr>
        <p:spPr>
          <a:xfrm>
            <a:off x="457200" y="1363081"/>
            <a:ext cx="8363272" cy="4525963"/>
          </a:xfrm>
        </p:spPr>
        <p:txBody>
          <a:bodyPr/>
          <a:lstStyle/>
          <a:p>
            <a:pPr marL="0" indent="0">
              <a:buNone/>
            </a:pPr>
            <a:r>
              <a:rPr lang="sv-SE" sz="1600" b="1" dirty="0"/>
              <a:t>MÅLSÄTTNINGAR</a:t>
            </a:r>
          </a:p>
          <a:p>
            <a:r>
              <a:rPr lang="sv-SE" sz="1600" dirty="0"/>
              <a:t>Arvoderade tränarteam</a:t>
            </a:r>
          </a:p>
          <a:p>
            <a:r>
              <a:rPr lang="sv-SE" sz="1600" dirty="0"/>
              <a:t>Seniorförberedande rotationsträning</a:t>
            </a:r>
          </a:p>
          <a:p>
            <a:r>
              <a:rPr lang="sv-SE" sz="1600" dirty="0"/>
              <a:t>Breddlag för de som önskar</a:t>
            </a:r>
          </a:p>
          <a:p>
            <a:pPr marL="0" indent="0">
              <a:buNone/>
            </a:pPr>
            <a:r>
              <a:rPr lang="sv-SE" sz="1600" b="1" dirty="0"/>
              <a:t>UTVECKLINGSAKTIVITET BAKGRUND</a:t>
            </a:r>
            <a:endParaRPr lang="sv-SE" sz="1600" dirty="0"/>
          </a:p>
          <a:p>
            <a:r>
              <a:rPr lang="sv-SE" sz="1600" dirty="0"/>
              <a:t>Föreningen har under ett stort antal år haft arvoderade tränare för denna åldersgrupp. Rotationsträning har varit prioriterat under ett antal år</a:t>
            </a:r>
          </a:p>
          <a:p>
            <a:r>
              <a:rPr lang="sv-SE" sz="1600" dirty="0"/>
              <a:t>Utfallet har varierat beroende på vilja och inställning hos enskilda tränare, både ungdomsledare och A-lagsledare</a:t>
            </a:r>
          </a:p>
          <a:p>
            <a:r>
              <a:rPr lang="sv-SE" sz="1600" dirty="0"/>
              <a:t>Rotationsträning är tänkt från 14-15 år och uppåt. Dels till äldre lag och även till A-lag herr och dam</a:t>
            </a:r>
          </a:p>
          <a:p>
            <a:pPr marL="0" indent="0">
              <a:buNone/>
            </a:pPr>
            <a:r>
              <a:rPr lang="sv-SE" sz="1600" b="1" dirty="0"/>
              <a:t>ÅTGÄRDER INFÖR 2024</a:t>
            </a:r>
            <a:endParaRPr lang="sv-SE" sz="1600" dirty="0"/>
          </a:p>
          <a:p>
            <a:pPr lvl="0"/>
            <a:r>
              <a:rPr lang="sv-SE" sz="1600" dirty="0"/>
              <a:t>Tillsättande av sportchef herr och dam som har rotationsträningen som en prioriterad uppgift</a:t>
            </a:r>
          </a:p>
          <a:p>
            <a:pPr lvl="0"/>
            <a:r>
              <a:rPr lang="sv-SE" sz="1600" dirty="0"/>
              <a:t>Kartläggning av lagen för att över tid ha 15-30 flickor respektive pojkar som är beredda att satsa seniorförberedande. Säkerställa att rotationsträning genomförs och följa upp </a:t>
            </a:r>
          </a:p>
          <a:p>
            <a:pPr lvl="0"/>
            <a:r>
              <a:rPr lang="sv-SE" sz="1600" dirty="0"/>
              <a:t>A-lagstränare och Ass-tränare för herr och dam samt sportchefer herr och dam har samma utvecklingsmål i sina avtal</a:t>
            </a:r>
          </a:p>
        </p:txBody>
      </p:sp>
      <p:sp>
        <p:nvSpPr>
          <p:cNvPr id="5" name="Platshållare för datum 4"/>
          <p:cNvSpPr>
            <a:spLocks noGrp="1"/>
          </p:cNvSpPr>
          <p:nvPr>
            <p:ph type="dt" sz="half" idx="10"/>
          </p:nvPr>
        </p:nvSpPr>
        <p:spPr/>
        <p:txBody>
          <a:bodyPr/>
          <a:lstStyle/>
          <a:p>
            <a:fld id="{BDEB803C-73C1-4D19-B602-E8F855D63856}" type="datetime1">
              <a:rPr lang="sv-SE" smtClean="0"/>
              <a:pPr/>
              <a:t>2024-03-01</a:t>
            </a:fld>
            <a:endParaRPr lang="sv-SE" dirty="0"/>
          </a:p>
        </p:txBody>
      </p:sp>
      <p:sp>
        <p:nvSpPr>
          <p:cNvPr id="6" name="Platshållare för sidfot 5"/>
          <p:cNvSpPr>
            <a:spLocks noGrp="1"/>
          </p:cNvSpPr>
          <p:nvPr>
            <p:ph type="ftr" sz="quarter" idx="11"/>
          </p:nvPr>
        </p:nvSpPr>
        <p:spPr/>
        <p:txBody>
          <a:bodyPr/>
          <a:lstStyle/>
          <a:p>
            <a:r>
              <a:rPr lang="sv-SE" dirty="0"/>
              <a:t>Årsmöte 2024</a:t>
            </a:r>
          </a:p>
        </p:txBody>
      </p:sp>
      <p:sp>
        <p:nvSpPr>
          <p:cNvPr id="7" name="Platshållare för bildnummer 6"/>
          <p:cNvSpPr>
            <a:spLocks noGrp="1"/>
          </p:cNvSpPr>
          <p:nvPr>
            <p:ph type="sldNum" sz="quarter" idx="12"/>
          </p:nvPr>
        </p:nvSpPr>
        <p:spPr/>
        <p:txBody>
          <a:bodyPr/>
          <a:lstStyle/>
          <a:p>
            <a:fld id="{81518D11-0124-4694-ACE8-F7262244ED13}" type="slidenum">
              <a:rPr lang="sv-SE" smtClean="0"/>
              <a:pPr/>
              <a:t>8</a:t>
            </a:fld>
            <a:endParaRPr lang="sv-SE" dirty="0"/>
          </a:p>
        </p:txBody>
      </p:sp>
      <p:pic>
        <p:nvPicPr>
          <p:cNvPr id="8"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spTree>
    <p:extLst>
      <p:ext uri="{BB962C8B-B14F-4D97-AF65-F5344CB8AC3E}">
        <p14:creationId xmlns:p14="http://schemas.microsoft.com/office/powerpoint/2010/main" val="56720577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3607" y="274638"/>
            <a:ext cx="7992889" cy="1143000"/>
          </a:xfrm>
        </p:spPr>
        <p:txBody>
          <a:bodyPr/>
          <a:lstStyle/>
          <a:p>
            <a:r>
              <a:rPr lang="sv-SE" sz="3100" dirty="0"/>
              <a:t>11 Rotationsträning 2024 för ungdom 13-19 år </a:t>
            </a:r>
          </a:p>
        </p:txBody>
      </p:sp>
      <p:sp>
        <p:nvSpPr>
          <p:cNvPr id="3" name="Platshållare för innehåll 2"/>
          <p:cNvSpPr>
            <a:spLocks noGrp="1"/>
          </p:cNvSpPr>
          <p:nvPr>
            <p:ph sz="half" idx="1"/>
          </p:nvPr>
        </p:nvSpPr>
        <p:spPr>
          <a:xfrm>
            <a:off x="395536" y="1359113"/>
            <a:ext cx="8064896" cy="4525963"/>
          </a:xfrm>
        </p:spPr>
        <p:txBody>
          <a:bodyPr/>
          <a:lstStyle/>
          <a:p>
            <a:pPr marL="0" indent="0">
              <a:buNone/>
            </a:pPr>
            <a:r>
              <a:rPr lang="sv-SE" sz="1600" b="1" dirty="0"/>
              <a:t>FLICKOR</a:t>
            </a:r>
          </a:p>
          <a:p>
            <a:r>
              <a:rPr lang="sv-SE" sz="1600" dirty="0"/>
              <a:t>6 spelare utav 26 i Reymers Dam trupp är fostrade i klubben</a:t>
            </a:r>
          </a:p>
          <a:p>
            <a:pPr lvl="0"/>
            <a:r>
              <a:rPr lang="sv-SE" sz="1600" dirty="0"/>
              <a:t>Rotationskandidater upp till A-laget har 7 identifierats. F10:1 (1), Dam J 2 (4), Dam 1 (2) </a:t>
            </a:r>
          </a:p>
          <a:p>
            <a:pPr lvl="0"/>
            <a:r>
              <a:rPr lang="sv-SE" sz="1600" dirty="0"/>
              <a:t>De kör 4 åt gången, samma 4:a som har kört nu sedan slutet på januari. I början på mars kommer dem resterande 3 få chansen under en 2-4 veckors period. </a:t>
            </a:r>
          </a:p>
          <a:p>
            <a:pPr lvl="0"/>
            <a:r>
              <a:rPr lang="sv-SE" sz="1600" dirty="0"/>
              <a:t>De två spelarna från Dam J 2 (födda 08) som roterat upp senaste veckorna, gjorde sin första match med A-laget mitten av februari. </a:t>
            </a:r>
          </a:p>
          <a:p>
            <a:r>
              <a:rPr lang="sv-SE" sz="1600" dirty="0"/>
              <a:t>Att sportchefen kommer att få vara med och påverka träningstiderna för </a:t>
            </a:r>
            <a:r>
              <a:rPr lang="sv-SE" sz="1600" dirty="0" err="1"/>
              <a:t>Flick</a:t>
            </a:r>
            <a:r>
              <a:rPr lang="sv-SE" sz="1600" dirty="0"/>
              <a:t>/dam huvudsäsongen april-oktober, kommer underlätta något enormt i rotationssamarbetet. </a:t>
            </a:r>
          </a:p>
          <a:p>
            <a:r>
              <a:rPr lang="sv-SE" sz="1600" dirty="0"/>
              <a:t>Rotationsträning mellan ungdomslagen planeras och kommer att påbörjas mars-april</a:t>
            </a:r>
          </a:p>
          <a:p>
            <a:pPr marL="0" indent="0">
              <a:buNone/>
            </a:pPr>
            <a:endParaRPr lang="sv-SE" sz="1600" dirty="0"/>
          </a:p>
        </p:txBody>
      </p:sp>
      <p:sp>
        <p:nvSpPr>
          <p:cNvPr id="5" name="Platshållare för datum 4"/>
          <p:cNvSpPr>
            <a:spLocks noGrp="1"/>
          </p:cNvSpPr>
          <p:nvPr>
            <p:ph type="dt" sz="half" idx="10"/>
          </p:nvPr>
        </p:nvSpPr>
        <p:spPr/>
        <p:txBody>
          <a:bodyPr/>
          <a:lstStyle/>
          <a:p>
            <a:fld id="{BDEB803C-73C1-4D19-B602-E8F855D63856}" type="datetime1">
              <a:rPr lang="sv-SE" smtClean="0"/>
              <a:pPr/>
              <a:t>2024-03-01</a:t>
            </a:fld>
            <a:endParaRPr lang="sv-SE" dirty="0"/>
          </a:p>
        </p:txBody>
      </p:sp>
      <p:sp>
        <p:nvSpPr>
          <p:cNvPr id="6" name="Platshållare för sidfot 5"/>
          <p:cNvSpPr>
            <a:spLocks noGrp="1"/>
          </p:cNvSpPr>
          <p:nvPr>
            <p:ph type="ftr" sz="quarter" idx="11"/>
          </p:nvPr>
        </p:nvSpPr>
        <p:spPr/>
        <p:txBody>
          <a:bodyPr/>
          <a:lstStyle/>
          <a:p>
            <a:r>
              <a:rPr lang="sv-SE" dirty="0"/>
              <a:t>Årsmöte 2024</a:t>
            </a:r>
          </a:p>
        </p:txBody>
      </p:sp>
      <p:sp>
        <p:nvSpPr>
          <p:cNvPr id="7" name="Platshållare för bildnummer 6"/>
          <p:cNvSpPr>
            <a:spLocks noGrp="1"/>
          </p:cNvSpPr>
          <p:nvPr>
            <p:ph type="sldNum" sz="quarter" idx="12"/>
          </p:nvPr>
        </p:nvSpPr>
        <p:spPr/>
        <p:txBody>
          <a:bodyPr/>
          <a:lstStyle/>
          <a:p>
            <a:fld id="{81518D11-0124-4694-ACE8-F7262244ED13}" type="slidenum">
              <a:rPr lang="sv-SE" smtClean="0"/>
              <a:pPr/>
              <a:t>9</a:t>
            </a:fld>
            <a:endParaRPr lang="sv-SE" dirty="0"/>
          </a:p>
        </p:txBody>
      </p:sp>
      <p:pic>
        <p:nvPicPr>
          <p:cNvPr id="8" name="Picture 4" descr="RIK_HT_Ny"/>
          <p:cNvPicPr>
            <a:picLocks noChangeAspect="1" noChangeArrowheads="1"/>
          </p:cNvPicPr>
          <p:nvPr/>
        </p:nvPicPr>
        <p:blipFill>
          <a:blip r:embed="rId2" cstate="print"/>
          <a:srcRect/>
          <a:stretch>
            <a:fillRect/>
          </a:stretch>
        </p:blipFill>
        <p:spPr bwMode="auto">
          <a:xfrm>
            <a:off x="539750" y="260350"/>
            <a:ext cx="771525" cy="1111250"/>
          </a:xfrm>
          <a:prstGeom prst="rect">
            <a:avLst/>
          </a:prstGeom>
          <a:noFill/>
        </p:spPr>
      </p:pic>
    </p:spTree>
    <p:extLst>
      <p:ext uri="{BB962C8B-B14F-4D97-AF65-F5344CB8AC3E}">
        <p14:creationId xmlns:p14="http://schemas.microsoft.com/office/powerpoint/2010/main" val="2925745374"/>
      </p:ext>
    </p:extLst>
  </p:cSld>
  <p:clrMapOvr>
    <a:masterClrMapping/>
  </p:clrMapOvr>
  <p:transition spd="med"/>
</p:sld>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103759</TotalTime>
  <Words>1784</Words>
  <Application>Microsoft Office PowerPoint</Application>
  <PresentationFormat>Bildspel på skärmen (4:3)</PresentationFormat>
  <Paragraphs>236</Paragraphs>
  <Slides>19</Slides>
  <Notes>4</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19</vt:i4>
      </vt:variant>
    </vt:vector>
  </HeadingPairs>
  <TitlesOfParts>
    <vt:vector size="24" baseType="lpstr">
      <vt:lpstr>Arial</vt:lpstr>
      <vt:lpstr>Calibri</vt:lpstr>
      <vt:lpstr>Helvetica Neue Light</vt:lpstr>
      <vt:lpstr>Standardformgivning</vt:lpstr>
      <vt:lpstr>Anpassad formgivning</vt:lpstr>
      <vt:lpstr> </vt:lpstr>
      <vt:lpstr>11 Verksamhetsplan och budget 2024</vt:lpstr>
      <vt:lpstr>Föreningens syfte </vt:lpstr>
      <vt:lpstr>Vår Vision</vt:lpstr>
      <vt:lpstr>Inriktning 2024  </vt:lpstr>
      <vt:lpstr>11 Målsättningar 2024 för Eftis 5-7 år</vt:lpstr>
      <vt:lpstr>11 Målsättningar 2024 för barn 8-12 år </vt:lpstr>
      <vt:lpstr>11 Målsättningar 2024 för ungdom 13-19 år </vt:lpstr>
      <vt:lpstr>11 Rotationsträning 2024 för ungdom 13-19 år </vt:lpstr>
      <vt:lpstr>11 Rotationsträning 2024 för ungdom 13-19 år </vt:lpstr>
      <vt:lpstr>11 Målsättningar 2024 för seniorer herrar </vt:lpstr>
      <vt:lpstr>11 Målsättningar 2024 för seniorer damer </vt:lpstr>
      <vt:lpstr>11 Målsättningar 2024 säkerhet </vt:lpstr>
      <vt:lpstr>11 Målsättningar 2024 säkerhet </vt:lpstr>
      <vt:lpstr>11 Allt annat verksamhetsåret 2024</vt:lpstr>
      <vt:lpstr>11 Utmaningar 2024 och framåt</vt:lpstr>
      <vt:lpstr>11 Fastställande av avgifter 2024</vt:lpstr>
      <vt:lpstr>11 Fastställande av avgifter 2025</vt:lpstr>
      <vt:lpstr>11 Budget 2024</vt:lpstr>
    </vt:vector>
  </TitlesOfParts>
  <Company>SvD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Reymersholms IK</dc:title>
  <dc:creator>Christer B Sandberg</dc:creator>
  <cp:lastModifiedBy>johan carlsson</cp:lastModifiedBy>
  <cp:revision>631</cp:revision>
  <dcterms:created xsi:type="dcterms:W3CDTF">2007-02-22T14:13:25Z</dcterms:created>
  <dcterms:modified xsi:type="dcterms:W3CDTF">2024-03-01T08:09:21Z</dcterms:modified>
</cp:coreProperties>
</file>